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49" r:id="rId2"/>
    <p:sldId id="350" r:id="rId3"/>
    <p:sldId id="351" r:id="rId4"/>
    <p:sldId id="352" r:id="rId5"/>
    <p:sldId id="353" r:id="rId6"/>
    <p:sldId id="354" r:id="rId7"/>
    <p:sldId id="370" r:id="rId8"/>
    <p:sldId id="371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73" r:id="rId17"/>
    <p:sldId id="367" r:id="rId18"/>
    <p:sldId id="368" r:id="rId1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A1B51-2BCA-4A16-934D-541859497F48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B143A-BFCD-438B-A6FE-24E3A5709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9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1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24.3.2026.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1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71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24.3.2026.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108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24.3.2026.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419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24.3.2026.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2364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24.3.2026.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5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15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24.3.2026.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965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24.3.2026.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34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24.3.2026.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783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24.3.2026.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9928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6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24.3.2026.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8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B8C8-04EE-4443-B362-C91B70E7CA6C}" type="datetimeFigureOut">
              <a:rPr lang="sr-Latn-RS" smtClean="0"/>
              <a:pPr/>
              <a:t>24.3.2026.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6425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932B8C8-04EE-4443-B362-C91B70E7CA6C}" type="datetimeFigureOut">
              <a:rPr lang="sr-Latn-RS" smtClean="0"/>
              <a:pPr/>
              <a:t>24.3.2026.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3F0A734-6C65-4454-AF06-428D6E5E7DC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3862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104366"/>
            <a:ext cx="7848600" cy="1445419"/>
          </a:xfrm>
        </p:spPr>
        <p:txBody>
          <a:bodyPr>
            <a:noAutofit/>
          </a:bodyPr>
          <a:lstStyle/>
          <a:p>
            <a:r>
              <a:rPr lang="en-GB" sz="2800" cap="none" dirty="0" err="1" smtClean="0"/>
              <a:t>Interprofesionalno</a:t>
            </a:r>
            <a:r>
              <a:rPr lang="en-GB" sz="2800" cap="none" dirty="0" smtClean="0"/>
              <a:t> </a:t>
            </a:r>
            <a:r>
              <a:rPr lang="en-GB" sz="2800" cap="none" dirty="0" err="1" smtClean="0"/>
              <a:t>obrazovanje</a:t>
            </a:r>
            <a:r>
              <a:rPr lang="en-GB" sz="2800" cap="none" dirty="0" smtClean="0"/>
              <a:t>: </a:t>
            </a:r>
            <a:r>
              <a:rPr lang="en-GB" sz="2800" cap="none" dirty="0" err="1" smtClean="0"/>
              <a:t>modeli</a:t>
            </a:r>
            <a:r>
              <a:rPr lang="en-GB" sz="2800" cap="none" dirty="0" smtClean="0"/>
              <a:t> </a:t>
            </a:r>
            <a:r>
              <a:rPr lang="en-GB" sz="2800" cap="none" dirty="0" err="1" smtClean="0"/>
              <a:t>koji</a:t>
            </a:r>
            <a:r>
              <a:rPr lang="en-GB" sz="2800" cap="none" dirty="0" smtClean="0"/>
              <a:t> </a:t>
            </a:r>
            <a:r>
              <a:rPr lang="en-GB" sz="2800" cap="none" dirty="0" err="1" smtClean="0"/>
              <a:t>doprinose</a:t>
            </a:r>
            <a:r>
              <a:rPr lang="en-GB" sz="2800" cap="none" dirty="0" smtClean="0"/>
              <a:t> </a:t>
            </a:r>
            <a:r>
              <a:rPr lang="en-GB" sz="2800" cap="none" dirty="0" err="1" smtClean="0"/>
              <a:t>poboljšanju</a:t>
            </a:r>
            <a:r>
              <a:rPr lang="sr-Latn-RS" sz="2800" cap="none" dirty="0" smtClean="0"/>
              <a:t> </a:t>
            </a:r>
            <a:r>
              <a:rPr lang="en-GB" sz="2800" cap="none" dirty="0" err="1" smtClean="0"/>
              <a:t>zdravlja</a:t>
            </a:r>
            <a:r>
              <a:rPr lang="en-GB" sz="2800" cap="none" dirty="0" smtClean="0"/>
              <a:t> </a:t>
            </a:r>
            <a:r>
              <a:rPr lang="en-GB" sz="2800" cap="none" dirty="0" err="1" smtClean="0"/>
              <a:t>kroz</a:t>
            </a:r>
            <a:r>
              <a:rPr lang="en-GB" sz="2800" cap="none" dirty="0" smtClean="0"/>
              <a:t> </a:t>
            </a:r>
            <a:r>
              <a:rPr lang="en-GB" sz="2800" cap="none" dirty="0" err="1" smtClean="0"/>
              <a:t>kontinuirano</a:t>
            </a:r>
            <a:r>
              <a:rPr lang="en-GB" sz="2800" cap="none" dirty="0" smtClean="0"/>
              <a:t> </a:t>
            </a:r>
            <a:r>
              <a:rPr lang="sr-Latn-RS" sz="2800" cap="none" dirty="0" smtClean="0"/>
              <a:t>unapređenje </a:t>
            </a:r>
            <a:r>
              <a:rPr lang="en-GB" sz="2800" cap="none" dirty="0" err="1" smtClean="0"/>
              <a:t>obrazovanj</a:t>
            </a:r>
            <a:r>
              <a:rPr lang="sr-Latn-RS" sz="2800" cap="none" dirty="0" smtClean="0"/>
              <a:t>a</a:t>
            </a:r>
            <a:r>
              <a:rPr lang="en-GB" sz="2800" cap="none" dirty="0" smtClean="0"/>
              <a:t> </a:t>
            </a:r>
            <a:r>
              <a:rPr lang="en-GB" sz="2800" cap="none" dirty="0" err="1" smtClean="0"/>
              <a:t>i</a:t>
            </a:r>
            <a:r>
              <a:rPr lang="en-GB" sz="2800" cap="none" dirty="0" smtClean="0"/>
              <a:t> </a:t>
            </a:r>
            <a:r>
              <a:rPr lang="en-GB" sz="2800" cap="none" dirty="0" err="1" smtClean="0"/>
              <a:t>praks</a:t>
            </a:r>
            <a:r>
              <a:rPr lang="sr-Latn-RS" sz="2800" cap="none" dirty="0" smtClean="0"/>
              <a:t>e</a:t>
            </a:r>
            <a:r>
              <a:rPr lang="en-GB" sz="2800" cap="none" dirty="0" smtClean="0"/>
              <a:t> </a:t>
            </a:r>
            <a:endParaRPr lang="en-GB" sz="2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111810"/>
            <a:ext cx="7520880" cy="1314450"/>
          </a:xfrm>
        </p:spPr>
        <p:txBody>
          <a:bodyPr>
            <a:normAutofit fontScale="70000" lnSpcReduction="20000"/>
          </a:bodyPr>
          <a:lstStyle/>
          <a:p>
            <a:endParaRPr lang="sr-Latn-RS" dirty="0" smtClean="0"/>
          </a:p>
          <a:p>
            <a:r>
              <a:rPr lang="en-GB" b="1" i="1" dirty="0" smtClean="0"/>
              <a:t>Dr</a:t>
            </a:r>
            <a:r>
              <a:rPr lang="sr-Latn-RS" b="1" i="1" dirty="0" smtClean="0"/>
              <a:t> </a:t>
            </a:r>
            <a:r>
              <a:rPr lang="sr-Latn-RS" b="1" i="1" dirty="0" err="1" smtClean="0"/>
              <a:t>sc</a:t>
            </a:r>
            <a:r>
              <a:rPr lang="sr-Latn-RS" b="1" i="1" dirty="0" smtClean="0"/>
              <a:t>.</a:t>
            </a:r>
            <a:r>
              <a:rPr lang="en-GB" b="1" i="1" dirty="0" smtClean="0"/>
              <a:t> Marina</a:t>
            </a:r>
            <a:r>
              <a:rPr lang="sr-Latn-RS" b="1" i="1" dirty="0" smtClean="0"/>
              <a:t> </a:t>
            </a:r>
            <a:r>
              <a:rPr lang="en-GB" b="1" i="1" dirty="0" err="1" smtClean="0"/>
              <a:t>Odalović</a:t>
            </a:r>
            <a:r>
              <a:rPr lang="sr-Latn-RS" b="1" i="1" dirty="0" smtClean="0"/>
              <a:t>, vanredni profesor</a:t>
            </a:r>
          </a:p>
          <a:p>
            <a:r>
              <a:rPr lang="en-GB" i="1" dirty="0" err="1" smtClean="0"/>
              <a:t>Univerzitet</a:t>
            </a:r>
            <a:r>
              <a:rPr lang="en-GB" i="1" dirty="0" smtClean="0"/>
              <a:t> u </a:t>
            </a:r>
            <a:r>
              <a:rPr lang="en-GB" i="1" dirty="0" err="1" smtClean="0"/>
              <a:t>Beogradu</a:t>
            </a:r>
            <a:r>
              <a:rPr lang="en-GB" i="1" dirty="0" smtClean="0"/>
              <a:t> - </a:t>
            </a:r>
            <a:r>
              <a:rPr lang="en-GB" i="1" dirty="0" err="1" smtClean="0"/>
              <a:t>Farmaceutski</a:t>
            </a:r>
            <a:r>
              <a:rPr lang="en-GB" i="1" dirty="0" smtClean="0"/>
              <a:t> </a:t>
            </a:r>
            <a:r>
              <a:rPr lang="en-GB" i="1" dirty="0" err="1" smtClean="0"/>
              <a:t>fakultet</a:t>
            </a:r>
            <a:r>
              <a:rPr lang="en-GB" i="1" dirty="0" smtClean="0"/>
              <a:t>, Beograd,</a:t>
            </a:r>
            <a:br>
              <a:rPr lang="en-GB" i="1" dirty="0" smtClean="0"/>
            </a:br>
            <a:r>
              <a:rPr lang="sr-Latn-RS" i="1" dirty="0" smtClean="0"/>
              <a:t>Katedra za socijalnu farmaciju i farmaceutsko zakonodavstvo,</a:t>
            </a:r>
          </a:p>
          <a:p>
            <a:r>
              <a:rPr lang="sr-Latn-RS" i="1" dirty="0" smtClean="0"/>
              <a:t>Beograd, </a:t>
            </a:r>
            <a:r>
              <a:rPr lang="en-GB" i="1" dirty="0" err="1" smtClean="0"/>
              <a:t>Republika</a:t>
            </a:r>
            <a:r>
              <a:rPr lang="en-GB" i="1" dirty="0" smtClean="0"/>
              <a:t> </a:t>
            </a:r>
            <a:r>
              <a:rPr lang="en-GB" i="1" dirty="0" err="1" smtClean="0"/>
              <a:t>Srbija</a:t>
            </a:r>
            <a:endParaRPr lang="en-GB" dirty="0"/>
          </a:p>
        </p:txBody>
      </p:sp>
      <p:sp>
        <p:nvSpPr>
          <p:cNvPr id="4" name="AutoShape 4" descr="The JYSK logo | JYSK Blue 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5622325" y="4083918"/>
            <a:ext cx="3504123" cy="1008000"/>
            <a:chOff x="4500423" y="4065942"/>
            <a:chExt cx="3504123" cy="100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7364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dirty="0"/>
              <a:t>ReFEEHS </a:t>
            </a:r>
            <a:r>
              <a:rPr lang="vi-VN" sz="3600" dirty="0" smtClean="0"/>
              <a:t>projek</a:t>
            </a:r>
            <a:r>
              <a:rPr lang="sr-Latn-RS" sz="3600" dirty="0" smtClean="0"/>
              <a:t>a</a:t>
            </a:r>
            <a:r>
              <a:rPr lang="vi-VN" sz="3600" dirty="0" smtClean="0"/>
              <a:t>t</a:t>
            </a:r>
            <a:r>
              <a:rPr lang="sr-Latn-RS" sz="3600" dirty="0" smtClean="0"/>
              <a:t> </a:t>
            </a:r>
            <a:r>
              <a:rPr lang="sr-Latn-RS" sz="3600" dirty="0"/>
              <a:t>(2015-2018)</a:t>
            </a:r>
            <a:r>
              <a:rPr lang="vi-VN" sz="3600" dirty="0" smtClean="0"/>
              <a:t>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3598"/>
            <a:ext cx="4392488" cy="3168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vi-VN" b="1" dirty="0" smtClean="0"/>
              <a:t>Ciljevi</a:t>
            </a:r>
            <a:r>
              <a:rPr lang="sr-Latn-RS" b="1" dirty="0" smtClean="0"/>
              <a:t>:</a:t>
            </a:r>
            <a:endParaRPr lang="vi-VN" dirty="0"/>
          </a:p>
          <a:p>
            <a:pPr marL="457200" indent="-457200">
              <a:buFont typeface="+mj-lt"/>
              <a:buAutoNum type="arabicPeriod"/>
            </a:pPr>
            <a:r>
              <a:rPr lang="vi-VN" dirty="0" smtClean="0"/>
              <a:t>Unapređenje </a:t>
            </a:r>
            <a:r>
              <a:rPr lang="vi-VN" dirty="0"/>
              <a:t>i razvoj nastavnih planova i programa za obrazovanje zdravstvenih radnika, zasnovano na praktičnom iskustvu u realnom radnom okruženju</a:t>
            </a:r>
            <a:r>
              <a:rPr lang="vi-VN" dirty="0" smtClean="0"/>
              <a:t>.</a:t>
            </a:r>
            <a:r>
              <a:rPr lang="sr-Latn-R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vi-VN" dirty="0" smtClean="0"/>
              <a:t>Razvoj </a:t>
            </a:r>
            <a:r>
              <a:rPr lang="vi-VN" dirty="0"/>
              <a:t>zajedničkih nastavnih planova i programa za interprofesionalno obrazovanje različitih profila zdravstvenih </a:t>
            </a:r>
            <a:r>
              <a:rPr lang="vi-VN" dirty="0" smtClean="0"/>
              <a:t>stručnjaka.</a:t>
            </a:r>
            <a:endParaRPr lang="sr-Latn-RS" dirty="0" smtClean="0"/>
          </a:p>
          <a:p>
            <a:pPr marL="457200" indent="-457200">
              <a:buFont typeface="+mj-lt"/>
              <a:buAutoNum type="arabicPeriod"/>
            </a:pPr>
            <a:r>
              <a:rPr lang="vi-VN" dirty="0" smtClean="0"/>
              <a:t>Razvoj </a:t>
            </a:r>
            <a:r>
              <a:rPr lang="vi-VN" dirty="0"/>
              <a:t>programa za tercijarno obrazovanje i unapređenje nastavničkih kompetencija nastavnika fakulteta i mentora iz prakse.</a:t>
            </a:r>
          </a:p>
          <a:p>
            <a:endParaRPr lang="en-GB" dirty="0"/>
          </a:p>
        </p:txBody>
      </p:sp>
      <p:pic>
        <p:nvPicPr>
          <p:cNvPr id="3074" name="Picture 2" descr="C:\Users\korisnik\OneDrive - Farmaceutski fakultet\Attachments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20925"/>
            <a:ext cx="3851920" cy="22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1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4085023"/>
            <a:ext cx="60486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5000" dirty="0" err="1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WhoLeIPE</a:t>
            </a:r>
            <a:endParaRPr lang="sr-Latn-RS" sz="2000" i="1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1560" y="2566491"/>
            <a:ext cx="8326427" cy="1445419"/>
          </a:xfrm>
        </p:spPr>
        <p:txBody>
          <a:bodyPr/>
          <a:lstStyle/>
          <a:p>
            <a:r>
              <a:rPr lang="en-GB" sz="2500" i="1" cap="none" dirty="0" smtClean="0">
                <a:latin typeface="Bookman Old Style" panose="02050604050505020204" pitchFamily="18" charset="0"/>
              </a:rPr>
              <a:t>LEARNING </a:t>
            </a:r>
            <a:r>
              <a:rPr lang="sr-Latn-RS" sz="2500" i="1" cap="none" dirty="0" smtClean="0">
                <a:latin typeface="Bookman Old Style" panose="02050604050505020204" pitchFamily="18" charset="0"/>
              </a:rPr>
              <a:t>A</a:t>
            </a:r>
            <a:r>
              <a:rPr lang="en-GB" sz="2500" i="1" cap="none" dirty="0" smtClean="0">
                <a:latin typeface="Bookman Old Style" panose="02050604050505020204" pitchFamily="18" charset="0"/>
              </a:rPr>
              <a:t>ND WORKING TOGETHER </a:t>
            </a:r>
            <a:r>
              <a:rPr lang="sr-Latn-RS" sz="2500" i="1" cap="none" dirty="0" smtClean="0">
                <a:latin typeface="Bookman Old Style" panose="02050604050505020204" pitchFamily="18" charset="0"/>
              </a:rPr>
              <a:t/>
            </a:r>
            <a:br>
              <a:rPr lang="sr-Latn-RS" sz="2500" i="1" cap="none" dirty="0" smtClean="0">
                <a:latin typeface="Bookman Old Style" panose="02050604050505020204" pitchFamily="18" charset="0"/>
              </a:rPr>
            </a:br>
            <a:r>
              <a:rPr lang="sr-Latn-RS" sz="2500" i="1" cap="none" dirty="0" smtClean="0">
                <a:latin typeface="Bookman Old Style" panose="02050604050505020204" pitchFamily="18" charset="0"/>
              </a:rPr>
              <a:t>F</a:t>
            </a:r>
            <a:r>
              <a:rPr lang="en-GB" sz="2500" i="1" cap="none" dirty="0" smtClean="0">
                <a:latin typeface="Bookman Old Style" panose="02050604050505020204" pitchFamily="18" charset="0"/>
              </a:rPr>
              <a:t>OR IMPROVED HEALTHCARE OUTCOMES – </a:t>
            </a:r>
            <a:br>
              <a:rPr lang="en-GB" sz="2500" i="1" cap="none" dirty="0" smtClean="0">
                <a:latin typeface="Bookman Old Style" panose="02050604050505020204" pitchFamily="18" charset="0"/>
              </a:rPr>
            </a:br>
            <a:r>
              <a:rPr lang="en-GB" sz="2500" i="1" cap="none" dirty="0" smtClean="0">
                <a:latin typeface="Bookman Old Style" panose="02050604050505020204" pitchFamily="18" charset="0"/>
              </a:rPr>
              <a:t>STRENGTHENING INTERPROFESSIONAL EDUCATION</a:t>
            </a:r>
            <a:endParaRPr lang="sr-Latn-RS" sz="2500" i="1" cap="none" dirty="0">
              <a:latin typeface="Bookman Old Style" panose="020506040505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96136" y="4155926"/>
            <a:ext cx="3216091" cy="863984"/>
            <a:chOff x="4500423" y="4065942"/>
            <a:chExt cx="3504123" cy="100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611560" y="1347614"/>
            <a:ext cx="8400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Bookman Old Style" panose="02050604050505020204" pitchFamily="18" charset="0"/>
              </a:rPr>
              <a:t>UČENJE I ZAJEDNIČKI RAD U CILJU POBOLJŠANJA ZDRAVSTVENIH ISHODA – </a:t>
            </a:r>
            <a:endParaRPr lang="sr-Latn-RS" sz="2400" dirty="0" smtClean="0">
              <a:latin typeface="Bookman Old Style" panose="02050604050505020204" pitchFamily="18" charset="0"/>
            </a:endParaRPr>
          </a:p>
          <a:p>
            <a:r>
              <a:rPr lang="en-GB" sz="2400" dirty="0" smtClean="0">
                <a:latin typeface="Bookman Old Style" panose="02050604050505020204" pitchFamily="18" charset="0"/>
              </a:rPr>
              <a:t>JAČANJE INTERPROFESIONALNOG OBRAZOVANJA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2773133"/>
            <a:ext cx="62646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5000" dirty="0" err="1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WhoLeIPE</a:t>
            </a:r>
            <a:endParaRPr lang="sr-Latn-RS" sz="2000" i="1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3200" dirty="0" smtClean="0">
                <a:latin typeface="Bookman Old Style" panose="02050604050505020204" pitchFamily="18" charset="0"/>
              </a:rPr>
              <a:t>Ključne  informacije </a:t>
            </a:r>
            <a:endParaRPr lang="sr-Latn-RS" sz="3200" dirty="0">
              <a:latin typeface="Bookman Old Style" panose="020506040505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08104" y="4011910"/>
            <a:ext cx="3504123" cy="1008000"/>
            <a:chOff x="4500423" y="4065942"/>
            <a:chExt cx="3504123" cy="100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10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Bookman Old Style" panose="02050604050505020204" pitchFamily="18" charset="0"/>
              </a:rPr>
              <a:t>Konzorcijum</a:t>
            </a:r>
            <a:endParaRPr lang="en-GB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657600"/>
          </a:xfrm>
        </p:spPr>
        <p:txBody>
          <a:bodyPr>
            <a:normAutofit/>
          </a:bodyPr>
          <a:lstStyle/>
          <a:p>
            <a:r>
              <a:rPr lang="sr-Latn-R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Univerzitet u Beogradu, koordinator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sr-Latn-R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Farmaceutski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R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fakultet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Medicinski fakultet, Stomatološki fakultet</a:t>
            </a:r>
          </a:p>
          <a:p>
            <a:r>
              <a:rPr lang="sr-Latn-R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Triniti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koledž Dablin, Dablin, Republika Irska</a:t>
            </a:r>
          </a:p>
          <a:p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Medicinski univerzitet u Poznanu, Poznan, Poljska </a:t>
            </a:r>
          </a:p>
          <a:p>
            <a:pPr>
              <a:buFontTx/>
              <a:buChar char="-"/>
            </a:pP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Trajanje projekta: 3 godine (</a:t>
            </a:r>
            <a:r>
              <a:rPr lang="sr-Latn-RS" sz="2000" dirty="0">
                <a:latin typeface="Cambria" panose="02040503050406030204" pitchFamily="18" charset="0"/>
                <a:ea typeface="Cambria" panose="02040503050406030204" pitchFamily="18" charset="0"/>
              </a:rPr>
              <a:t>01/12/2024 - 30/11/2027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Program: </a:t>
            </a:r>
            <a:r>
              <a:rPr lang="sr-Latn-R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Erasmus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(Partnerstvo za saradnju u visokom obrazovanju)</a:t>
            </a:r>
          </a:p>
          <a:p>
            <a:pPr marL="0" indent="0">
              <a:buNone/>
            </a:pPr>
            <a:endParaRPr lang="sr-Latn-R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95886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Trinity College Dublin : IE Ab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9564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03652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blogs.brighton.ac.uk/priyam/files/2021/02/Team-Work-PNG-File-300x17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84" y="-20538"/>
            <a:ext cx="2223604" cy="128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/>
              <a:t>Opšti cilj projekta</a:t>
            </a:r>
            <a:endParaRPr lang="en-GB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9502"/>
            <a:ext cx="1295097" cy="133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563638"/>
            <a:ext cx="88204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200" b="1" dirty="0" smtClean="0">
                <a:solidFill>
                  <a:srgbClr val="0070C0"/>
                </a:solidFill>
              </a:rPr>
              <a:t>U</a:t>
            </a:r>
            <a:r>
              <a:rPr lang="vi-VN" sz="2200" b="1" dirty="0" smtClean="0">
                <a:solidFill>
                  <a:srgbClr val="0070C0"/>
                </a:solidFill>
              </a:rPr>
              <a:t>napređenje </a:t>
            </a:r>
            <a:r>
              <a:rPr lang="vi-VN" sz="2200" b="1" dirty="0">
                <a:solidFill>
                  <a:srgbClr val="0070C0"/>
                </a:solidFill>
              </a:rPr>
              <a:t>interprofesionalnog </a:t>
            </a:r>
            <a:r>
              <a:rPr lang="vi-VN" sz="2200" b="1" dirty="0" smtClean="0">
                <a:solidFill>
                  <a:srgbClr val="0070C0"/>
                </a:solidFill>
              </a:rPr>
              <a:t>obrazovanja</a:t>
            </a:r>
            <a:r>
              <a:rPr lang="sr-Latn-RS" sz="2200" b="1" dirty="0" smtClean="0">
                <a:solidFill>
                  <a:srgbClr val="0070C0"/>
                </a:solidFill>
              </a:rPr>
              <a:t>    </a:t>
            </a:r>
            <a:r>
              <a:rPr lang="vi-VN" sz="2200" b="1" dirty="0" smtClean="0">
                <a:solidFill>
                  <a:srgbClr val="0070C0"/>
                </a:solidFill>
              </a:rPr>
              <a:t> </a:t>
            </a:r>
            <a:endParaRPr lang="sr-Latn-RS" sz="2200" b="1" dirty="0" smtClean="0">
              <a:solidFill>
                <a:srgbClr val="0070C0"/>
              </a:solidFill>
            </a:endParaRPr>
          </a:p>
          <a:p>
            <a:r>
              <a:rPr lang="vi-VN" sz="2200" dirty="0" smtClean="0"/>
              <a:t>i</a:t>
            </a:r>
            <a:r>
              <a:rPr lang="sr-Latn-RS" sz="2200" dirty="0" smtClean="0"/>
              <a:t> </a:t>
            </a:r>
            <a:r>
              <a:rPr lang="vi-VN" sz="2200" dirty="0" smtClean="0"/>
              <a:t> </a:t>
            </a:r>
            <a:endParaRPr lang="sr-Latn-RS" sz="2200" dirty="0" smtClean="0"/>
          </a:p>
          <a:p>
            <a:r>
              <a:rPr lang="vi-VN" sz="2200" b="1" dirty="0" smtClean="0">
                <a:solidFill>
                  <a:srgbClr val="0070C0"/>
                </a:solidFill>
              </a:rPr>
              <a:t>interprofesionalne kolaborativne prakse </a:t>
            </a:r>
            <a:endParaRPr lang="sr-Latn-RS" sz="2200" b="1" dirty="0" smtClean="0">
              <a:solidFill>
                <a:srgbClr val="0070C0"/>
              </a:solidFill>
            </a:endParaRPr>
          </a:p>
          <a:p>
            <a:endParaRPr lang="sr-Latn-RS" sz="2200" b="1" dirty="0">
              <a:solidFill>
                <a:srgbClr val="0070C0"/>
              </a:solidFill>
            </a:endParaRPr>
          </a:p>
          <a:p>
            <a:r>
              <a:rPr lang="vi-VN" sz="2200" dirty="0" smtClean="0"/>
              <a:t>kao osnov</a:t>
            </a:r>
            <a:r>
              <a:rPr lang="sr-Latn-RS" sz="2200" dirty="0" smtClean="0"/>
              <a:t>a</a:t>
            </a:r>
            <a:r>
              <a:rPr lang="vi-VN" sz="2200" dirty="0" smtClean="0"/>
              <a:t> </a:t>
            </a:r>
            <a:r>
              <a:rPr lang="vi-VN" sz="2200" dirty="0"/>
              <a:t>za razvoj sveobuhvatnog, koordinisanog i otpornog zdravstvenog sistema zasnovanog na integrisanoj zdravstvenoj zaštiti usmerenog na poboljšanje zdravstvenih ishoda kod pacijenata. </a:t>
            </a:r>
            <a:endParaRPr lang="en-GB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5724128" y="4083918"/>
            <a:ext cx="3288099" cy="935992"/>
            <a:chOff x="4500423" y="4065942"/>
            <a:chExt cx="3504123" cy="100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702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dirty="0"/>
              <a:t>Projektne aktivnosti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vi-VN" sz="2000" dirty="0"/>
              <a:t>Razvoj i implementacija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</a:rPr>
              <a:t>inovativnih nastavnih programa i metoda učenja</a:t>
            </a:r>
            <a:r>
              <a:rPr lang="vi-VN" sz="2000" dirty="0"/>
              <a:t> za studente medicinskih nauka, zdravstvene profesionalce i akademsko </a:t>
            </a:r>
            <a:r>
              <a:rPr lang="vi-VN" sz="2000" dirty="0" smtClean="0"/>
              <a:t>osoblje</a:t>
            </a:r>
            <a:r>
              <a:rPr lang="sr-Latn-RS" sz="2000" dirty="0" smtClean="0"/>
              <a:t> i mentore iz prakse</a:t>
            </a:r>
            <a:r>
              <a:rPr lang="vi-VN" sz="2000" dirty="0" smtClean="0"/>
              <a:t> </a:t>
            </a:r>
            <a:r>
              <a:rPr lang="vi-VN" sz="2000" dirty="0"/>
              <a:t>angažovano u interprofesionalnom obrazovanju</a:t>
            </a:r>
            <a:r>
              <a:rPr lang="vi-VN" sz="2000" dirty="0" smtClean="0"/>
              <a:t>;</a:t>
            </a:r>
            <a:endParaRPr lang="sr-Latn-RS" sz="2000" dirty="0" smtClean="0"/>
          </a:p>
          <a:p>
            <a:pPr marL="514350" indent="-514350">
              <a:buFont typeface="+mj-lt"/>
              <a:buAutoNum type="romanLcPeriod"/>
            </a:pPr>
            <a:r>
              <a:rPr lang="vi-VN" sz="2000" dirty="0" smtClean="0"/>
              <a:t>Priprema </a:t>
            </a:r>
            <a:r>
              <a:rPr lang="vi-VN" sz="2000" dirty="0"/>
              <a:t>i objavljivanje relevantnih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</a:rPr>
              <a:t>pratećih materijala i edukativnih resursa </a:t>
            </a:r>
            <a:r>
              <a:rPr lang="vi-VN" sz="2000" dirty="0"/>
              <a:t>u oblasti interprofesionalnog obrazovanja i integrisane zdravstvene zaštite; </a:t>
            </a:r>
            <a:endParaRPr lang="sr-Latn-RS" sz="2000" dirty="0" smtClean="0"/>
          </a:p>
          <a:p>
            <a:pPr marL="514350" indent="-514350">
              <a:buFont typeface="+mj-lt"/>
              <a:buAutoNum type="romanLcPeriod"/>
            </a:pP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</a:rPr>
              <a:t>Razvoj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</a:rPr>
              <a:t>svesti o </a:t>
            </a:r>
            <a:r>
              <a:rPr lang="sr-Latn-RS" sz="2000" dirty="0" smtClean="0"/>
              <a:t>značaju</a:t>
            </a: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vi-VN" sz="2000" dirty="0" smtClean="0"/>
              <a:t>interprofesionalnog obrazovanja</a:t>
            </a:r>
            <a:r>
              <a:rPr lang="sr-Latn-RS" sz="2000" dirty="0" smtClean="0"/>
              <a:t>, </a:t>
            </a:r>
            <a:r>
              <a:rPr lang="sr-Latn-RS" sz="2000" dirty="0" err="1" smtClean="0"/>
              <a:t>kolaborativne</a:t>
            </a:r>
            <a:r>
              <a:rPr lang="sr-Latn-RS" sz="2000" dirty="0" smtClean="0"/>
              <a:t> prakse i </a:t>
            </a:r>
            <a:r>
              <a:rPr lang="vi-VN" sz="2000" dirty="0" smtClean="0"/>
              <a:t>integrisane </a:t>
            </a:r>
            <a:r>
              <a:rPr lang="vi-VN" sz="2000" dirty="0"/>
              <a:t>zdravstvene </a:t>
            </a:r>
            <a:r>
              <a:rPr lang="sr-Latn-RS" sz="2000" dirty="0" smtClean="0"/>
              <a:t>za unapređenje ishoda lečenja</a:t>
            </a:r>
            <a:r>
              <a:rPr lang="vi-VN" sz="2000" dirty="0" smtClean="0"/>
              <a:t> </a:t>
            </a:r>
            <a:r>
              <a:rPr lang="vi-VN" sz="2000" dirty="0"/>
              <a:t>među različitim zainteresovanim stranama. </a:t>
            </a:r>
            <a:endParaRPr lang="en-GB" sz="2000" dirty="0"/>
          </a:p>
          <a:p>
            <a:pPr marL="514350" indent="-514350">
              <a:buFont typeface="+mj-lt"/>
              <a:buAutoNum type="romanLcPeriod"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804248" y="4443958"/>
            <a:ext cx="2207979" cy="575952"/>
            <a:chOff x="4500423" y="4065942"/>
            <a:chExt cx="3504123" cy="100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4573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000" dirty="0" smtClean="0">
                <a:latin typeface="Bookman Old Style" panose="02050604050505020204" pitchFamily="18" charset="0"/>
              </a:rPr>
              <a:t>Preduslovi za uspešno IPE, relevantne procese i uspešne ishode</a:t>
            </a:r>
            <a:endParaRPr lang="en-GB" sz="30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DBCB3E-9577-00E5-6CA8-C2614A744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439578"/>
            <a:ext cx="3821665" cy="3004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4702373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dirty="0">
                <a:latin typeface="OpenSans"/>
              </a:rPr>
              <a:t>Ivy </a:t>
            </a:r>
            <a:r>
              <a:rPr lang="en-IE" sz="1200" dirty="0" err="1">
                <a:latin typeface="OpenSans"/>
              </a:rPr>
              <a:t>Oandasan</a:t>
            </a:r>
            <a:r>
              <a:rPr lang="en-IE" sz="1200" dirty="0">
                <a:latin typeface="OpenSans"/>
              </a:rPr>
              <a:t> &amp; Scott Reeves (2005) Key elements of </a:t>
            </a:r>
            <a:r>
              <a:rPr lang="en-IE" sz="1200" dirty="0" err="1">
                <a:latin typeface="OpenSans"/>
              </a:rPr>
              <a:t>interprofessional</a:t>
            </a:r>
            <a:r>
              <a:rPr lang="en-IE" sz="1200" dirty="0">
                <a:latin typeface="OpenSans"/>
              </a:rPr>
              <a:t> education. Part 2: Factors, processes and outcomes, Journal of </a:t>
            </a:r>
            <a:r>
              <a:rPr lang="en-IE" sz="1200" dirty="0" err="1">
                <a:latin typeface="OpenSans"/>
              </a:rPr>
              <a:t>Interprofessional</a:t>
            </a:r>
            <a:r>
              <a:rPr lang="en-IE" sz="1200" dirty="0">
                <a:latin typeface="OpenSans"/>
              </a:rPr>
              <a:t> Care, 19:sup1, 39-48.</a:t>
            </a:r>
            <a:endParaRPr lang="en-GB" sz="1200" dirty="0"/>
          </a:p>
        </p:txBody>
      </p:sp>
      <p:sp>
        <p:nvSpPr>
          <p:cNvPr id="7" name="Text Placeholder 5">
            <a:extLst>
              <a:ext uri="{FF2B5EF4-FFF2-40B4-BE49-F238E27FC236}">
                <a16:creationId xmlns="" xmlns:a16="http://schemas.microsoft.com/office/drawing/2014/main" id="{E2CCB08B-7825-7B3A-92DE-85A36CA39B8C}"/>
              </a:ext>
            </a:extLst>
          </p:cNvPr>
          <p:cNvSpPr txBox="1">
            <a:spLocks/>
          </p:cNvSpPr>
          <p:nvPr/>
        </p:nvSpPr>
        <p:spPr>
          <a:xfrm>
            <a:off x="442957" y="1275606"/>
            <a:ext cx="4489083" cy="3474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dirty="0" smtClean="0">
                <a:solidFill>
                  <a:srgbClr val="0070C0"/>
                </a:solidFill>
              </a:rPr>
              <a:t>Mikro nivo</a:t>
            </a:r>
            <a:endParaRPr lang="en-IE" sz="18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sr-Latn-RS" sz="1800" dirty="0" smtClean="0">
                <a:solidFill>
                  <a:schemeClr val="tx1"/>
                </a:solidFill>
              </a:rPr>
              <a:t>Faktori u vezi sa podučavanjem</a:t>
            </a:r>
            <a:endParaRPr lang="sr-Latn-RS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sr-Latn-RS" sz="1800" dirty="0" smtClean="0">
                <a:solidFill>
                  <a:schemeClr val="tx1"/>
                </a:solidFill>
              </a:rPr>
              <a:t>Faktori u vezi za učenjem</a:t>
            </a:r>
          </a:p>
          <a:p>
            <a:pPr marL="285750" indent="-285750">
              <a:buFontTx/>
              <a:buChar char="-"/>
            </a:pPr>
            <a:r>
              <a:rPr lang="sr-Latn-RS" sz="1800" dirty="0" smtClean="0">
                <a:solidFill>
                  <a:schemeClr val="tx1"/>
                </a:solidFill>
              </a:rPr>
              <a:t>Kontekst u kom se ostvaruje učenje </a:t>
            </a:r>
          </a:p>
          <a:p>
            <a:pPr marL="285750" indent="-285750">
              <a:buFontTx/>
              <a:buChar char="-"/>
            </a:pPr>
            <a:r>
              <a:rPr lang="sr-Latn-RS" sz="1800" dirty="0" smtClean="0">
                <a:solidFill>
                  <a:schemeClr val="tx1"/>
                </a:solidFill>
              </a:rPr>
              <a:t>Fakultet – VŠU</a:t>
            </a:r>
            <a:endParaRPr lang="sr-Latn-RS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sr-Latn-RS" sz="1800" dirty="0" smtClean="0">
                <a:solidFill>
                  <a:schemeClr val="tx1"/>
                </a:solidFill>
              </a:rPr>
              <a:t>Socijalizacija</a:t>
            </a:r>
            <a:endParaRPr lang="en-IE" sz="1800" dirty="0" smtClean="0">
              <a:solidFill>
                <a:schemeClr val="tx1"/>
              </a:solidFill>
            </a:endParaRPr>
          </a:p>
          <a:p>
            <a:r>
              <a:rPr lang="en-IE" sz="1800" dirty="0" smtClean="0">
                <a:solidFill>
                  <a:srgbClr val="0070C0"/>
                </a:solidFill>
              </a:rPr>
              <a:t>Me</a:t>
            </a:r>
            <a:r>
              <a:rPr lang="sr-Latn-RS" sz="1800" dirty="0" smtClean="0">
                <a:solidFill>
                  <a:srgbClr val="0070C0"/>
                </a:solidFill>
              </a:rPr>
              <a:t>z</a:t>
            </a:r>
            <a:r>
              <a:rPr lang="en-IE" sz="1800" dirty="0" smtClean="0">
                <a:solidFill>
                  <a:srgbClr val="0070C0"/>
                </a:solidFill>
              </a:rPr>
              <a:t>o</a:t>
            </a:r>
            <a:r>
              <a:rPr lang="sr-Latn-RS" sz="1800" dirty="0" smtClean="0">
                <a:solidFill>
                  <a:srgbClr val="0070C0"/>
                </a:solidFill>
              </a:rPr>
              <a:t> nivo</a:t>
            </a:r>
            <a:endParaRPr lang="en-IE" sz="18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sr-Latn-RS" sz="1800" dirty="0" smtClean="0">
                <a:solidFill>
                  <a:schemeClr val="tx1"/>
                </a:solidFill>
              </a:rPr>
              <a:t>Institucionalni faktori </a:t>
            </a:r>
          </a:p>
          <a:p>
            <a:pPr marL="285750" indent="-285750">
              <a:buFontTx/>
              <a:buChar char="-"/>
            </a:pPr>
            <a:r>
              <a:rPr lang="sr-Latn-RS" sz="1800" dirty="0" err="1" smtClean="0">
                <a:solidFill>
                  <a:schemeClr val="tx1"/>
                </a:solidFill>
              </a:rPr>
              <a:t>Lideršip</a:t>
            </a:r>
            <a:r>
              <a:rPr lang="sr-Latn-RS" sz="1800" dirty="0" smtClean="0">
                <a:solidFill>
                  <a:schemeClr val="tx1"/>
                </a:solidFill>
              </a:rPr>
              <a:t> i resursi </a:t>
            </a:r>
          </a:p>
          <a:p>
            <a:pPr marL="285750" indent="-285750">
              <a:buFontTx/>
              <a:buChar char="-"/>
            </a:pPr>
            <a:r>
              <a:rPr lang="sr-Latn-RS" sz="1800" dirty="0" smtClean="0">
                <a:solidFill>
                  <a:schemeClr val="tx1"/>
                </a:solidFill>
              </a:rPr>
              <a:t>Administrativni procesi </a:t>
            </a:r>
            <a:endParaRPr lang="sr-Latn-RS" sz="1800" dirty="0">
              <a:solidFill>
                <a:schemeClr val="tx1"/>
              </a:solidFill>
            </a:endParaRPr>
          </a:p>
          <a:p>
            <a:r>
              <a:rPr lang="en-IE" sz="1800" dirty="0" smtClean="0">
                <a:solidFill>
                  <a:srgbClr val="0070C0"/>
                </a:solidFill>
              </a:rPr>
              <a:t>Ma</a:t>
            </a:r>
            <a:r>
              <a:rPr lang="sr-Latn-RS" sz="1800" dirty="0" err="1" smtClean="0">
                <a:solidFill>
                  <a:srgbClr val="0070C0"/>
                </a:solidFill>
              </a:rPr>
              <a:t>kro</a:t>
            </a:r>
            <a:r>
              <a:rPr lang="sr-Latn-RS" sz="1800" dirty="0" smtClean="0">
                <a:solidFill>
                  <a:srgbClr val="0070C0"/>
                </a:solidFill>
              </a:rPr>
              <a:t> nivo </a:t>
            </a:r>
            <a:endParaRPr lang="en-IE" sz="1800" dirty="0" smtClean="0">
              <a:solidFill>
                <a:srgbClr val="0070C0"/>
              </a:solidFill>
            </a:endParaRPr>
          </a:p>
          <a:p>
            <a:r>
              <a:rPr lang="sr-Latn-RS" sz="1800" dirty="0" smtClean="0">
                <a:solidFill>
                  <a:srgbClr val="0070C0"/>
                </a:solidFill>
              </a:rPr>
              <a:t>- </a:t>
            </a:r>
            <a:r>
              <a:rPr lang="sr-Latn-RS" sz="1800" dirty="0" smtClean="0">
                <a:solidFill>
                  <a:schemeClr val="tx1"/>
                </a:solidFill>
              </a:rPr>
              <a:t>Politička i institucionalna podrška</a:t>
            </a:r>
            <a:endParaRPr lang="en-I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98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Pridružite nam se: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pPr marL="0" indent="0">
              <a:buNone/>
            </a:pPr>
            <a:r>
              <a:rPr lang="sr-Latn-RS" dirty="0" smtClean="0"/>
              <a:t>  </a:t>
            </a:r>
            <a:r>
              <a:rPr lang="sr-Latn-RS" dirty="0" err="1" smtClean="0"/>
              <a:t>Instagram</a:t>
            </a:r>
            <a:r>
              <a:rPr lang="sr-Latn-RS" dirty="0" smtClean="0"/>
              <a:t>                     </a:t>
            </a:r>
            <a:r>
              <a:rPr lang="sr-Latn-RS" dirty="0" err="1" smtClean="0"/>
              <a:t>LinkedIn</a:t>
            </a:r>
            <a:r>
              <a:rPr lang="sr-Latn-RS" dirty="0" smtClean="0"/>
              <a:t>           </a:t>
            </a:r>
            <a:r>
              <a:rPr lang="sr-Latn-RS" dirty="0" err="1" smtClean="0"/>
              <a:t>www.wholeipe.com</a:t>
            </a:r>
            <a:endParaRPr lang="sr-Latn-RS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7614"/>
            <a:ext cx="2427734" cy="2427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8388"/>
            <a:ext cx="257175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47614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2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RS" dirty="0" smtClean="0"/>
          </a:p>
          <a:p>
            <a:pPr marL="0" indent="0" algn="ctr">
              <a:buNone/>
            </a:pPr>
            <a:r>
              <a:rPr lang="sr-Latn-RS" sz="5000" dirty="0" smtClean="0">
                <a:solidFill>
                  <a:schemeClr val="bg2">
                    <a:lumMod val="50000"/>
                  </a:schemeClr>
                </a:solidFill>
              </a:rPr>
              <a:t>Hvala </a:t>
            </a:r>
            <a:r>
              <a:rPr lang="sr-Latn-RS" sz="5000" dirty="0">
                <a:solidFill>
                  <a:schemeClr val="bg2">
                    <a:lumMod val="50000"/>
                  </a:schemeClr>
                </a:solidFill>
              </a:rPr>
              <a:t>na pažnji!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64" y="271576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5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Sadržaj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Sistem kvaliteta u visokom obrazovanju</a:t>
            </a:r>
          </a:p>
          <a:p>
            <a:r>
              <a:rPr lang="sr-Latn-RS" dirty="0" smtClean="0"/>
              <a:t>Specifičnosti zahteva za obezbeđenje kvaliteta  u obrazovanju zdravstvenih profesionalaca</a:t>
            </a:r>
          </a:p>
          <a:p>
            <a:r>
              <a:rPr lang="sr-Latn-RS" dirty="0" smtClean="0"/>
              <a:t>Iskustveno učenje (</a:t>
            </a:r>
            <a:r>
              <a:rPr lang="sr-Latn-RS" dirty="0" err="1" smtClean="0"/>
              <a:t>experientia</a:t>
            </a:r>
            <a:r>
              <a:rPr lang="sr-Latn-RS" dirty="0" smtClean="0"/>
              <a:t> </a:t>
            </a:r>
            <a:r>
              <a:rPr lang="sr-Latn-RS" dirty="0" err="1" smtClean="0"/>
              <a:t>education</a:t>
            </a:r>
            <a:r>
              <a:rPr lang="sr-Latn-RS" dirty="0" smtClean="0"/>
              <a:t>)</a:t>
            </a:r>
          </a:p>
          <a:p>
            <a:r>
              <a:rPr lang="sr-Latn-RS" dirty="0" err="1" smtClean="0"/>
              <a:t>Interprofesionalno</a:t>
            </a:r>
            <a:r>
              <a:rPr lang="sr-Latn-RS" dirty="0" smtClean="0"/>
              <a:t> obrazovanje </a:t>
            </a:r>
          </a:p>
          <a:p>
            <a:pPr>
              <a:buFontTx/>
              <a:buChar char="-"/>
            </a:pPr>
            <a:r>
              <a:rPr lang="sr-Latn-RS" dirty="0" err="1" smtClean="0"/>
              <a:t>Erasmus</a:t>
            </a:r>
            <a:r>
              <a:rPr lang="sr-Latn-RS" dirty="0" smtClean="0"/>
              <a:t>+ </a:t>
            </a:r>
            <a:r>
              <a:rPr lang="sr-Latn-RS" dirty="0" err="1" smtClean="0"/>
              <a:t>WholeIPE</a:t>
            </a:r>
            <a:r>
              <a:rPr lang="sr-Latn-RS" dirty="0" smtClean="0"/>
              <a:t> projekat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508104" y="4011910"/>
            <a:ext cx="3504123" cy="1008000"/>
            <a:chOff x="4500423" y="4065942"/>
            <a:chExt cx="3504123" cy="100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823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435280" cy="85725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Sistem kvaliteta u visokom obrazovanju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507288" cy="3394472"/>
          </a:xfrm>
        </p:spPr>
        <p:txBody>
          <a:bodyPr>
            <a:normAutofit/>
          </a:bodyPr>
          <a:lstStyle/>
          <a:p>
            <a:r>
              <a:rPr lang="en-GB" dirty="0" smtClean="0"/>
              <a:t>2006</a:t>
            </a:r>
            <a:r>
              <a:rPr lang="sr-Latn-RS" dirty="0" smtClean="0"/>
              <a:t> - </a:t>
            </a:r>
            <a:r>
              <a:rPr lang="en-GB" b="1" dirty="0" err="1" smtClean="0"/>
              <a:t>Komisija</a:t>
            </a:r>
            <a:r>
              <a:rPr lang="en-GB" b="1" dirty="0" smtClean="0"/>
              <a:t> </a:t>
            </a:r>
            <a:r>
              <a:rPr lang="en-GB" b="1" dirty="0" err="1" smtClean="0"/>
              <a:t>za</a:t>
            </a:r>
            <a:r>
              <a:rPr lang="en-GB" b="1" dirty="0" smtClean="0"/>
              <a:t> </a:t>
            </a:r>
            <a:r>
              <a:rPr lang="en-GB" b="1" dirty="0" err="1" smtClean="0"/>
              <a:t>akreditaciju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proveru</a:t>
            </a:r>
            <a:r>
              <a:rPr lang="en-GB" b="1" dirty="0" smtClean="0"/>
              <a:t> </a:t>
            </a:r>
            <a:r>
              <a:rPr lang="en-GB" b="1" dirty="0" err="1" smtClean="0"/>
              <a:t>kvaliteta</a:t>
            </a:r>
            <a:r>
              <a:rPr lang="en-GB" b="1" dirty="0" smtClean="0"/>
              <a:t> (KAPK)</a:t>
            </a:r>
            <a:r>
              <a:rPr lang="sr-Latn-RS" dirty="0" smtClean="0"/>
              <a:t>, </a:t>
            </a:r>
            <a:r>
              <a:rPr lang="en-GB" dirty="0" smtClean="0"/>
              <a:t>u </a:t>
            </a:r>
            <a:r>
              <a:rPr lang="en-GB" dirty="0" err="1" smtClean="0"/>
              <a:t>skladu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Zakonom</a:t>
            </a:r>
            <a:r>
              <a:rPr lang="en-GB" dirty="0" smtClean="0"/>
              <a:t> o</a:t>
            </a:r>
            <a:r>
              <a:rPr lang="sr-Latn-RS" dirty="0" smtClean="0"/>
              <a:t> VO,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telo</a:t>
            </a:r>
            <a:r>
              <a:rPr lang="en-GB" dirty="0" smtClean="0"/>
              <a:t> </a:t>
            </a:r>
            <a:r>
              <a:rPr lang="en-GB" dirty="0" err="1" smtClean="0"/>
              <a:t>Nacionalnog</a:t>
            </a:r>
            <a:r>
              <a:rPr lang="en-GB" dirty="0" smtClean="0"/>
              <a:t> </a:t>
            </a:r>
            <a:r>
              <a:rPr lang="en-GB" dirty="0" err="1" smtClean="0"/>
              <a:t>saveta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sr-Latn-RS" dirty="0" smtClean="0"/>
              <a:t>VO</a:t>
            </a:r>
          </a:p>
          <a:p>
            <a:r>
              <a:rPr lang="sr-Latn-RS" dirty="0" smtClean="0"/>
              <a:t>2018 - </a:t>
            </a:r>
            <a:r>
              <a:rPr lang="sr-Latn-RS" b="1" dirty="0" smtClean="0"/>
              <a:t>Nacionalno </a:t>
            </a:r>
            <a:r>
              <a:rPr lang="sr-Latn-RS" b="1" dirty="0" err="1" smtClean="0"/>
              <a:t>akreditaciono</a:t>
            </a:r>
            <a:r>
              <a:rPr lang="sr-Latn-RS" b="1" dirty="0" smtClean="0"/>
              <a:t> telo (NAT)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u="sng" dirty="0"/>
              <a:t>R</a:t>
            </a:r>
            <a:r>
              <a:rPr lang="sr-Latn-RS" u="sng" dirty="0" smtClean="0"/>
              <a:t>egulatorni okvir </a:t>
            </a:r>
            <a:r>
              <a:rPr lang="sr-Latn-RS" dirty="0" smtClean="0"/>
              <a:t>za:</a:t>
            </a:r>
          </a:p>
          <a:p>
            <a:pPr marL="0" indent="0">
              <a:buNone/>
            </a:pPr>
            <a:r>
              <a:rPr lang="sr-Latn-RS" dirty="0" smtClean="0"/>
              <a:t>- Akreditaciju VŠU i studijskih programa svih nivoa</a:t>
            </a:r>
          </a:p>
          <a:p>
            <a:pPr marL="0" indent="0">
              <a:buNone/>
            </a:pPr>
            <a:r>
              <a:rPr lang="sr-Latn-RS" dirty="0" smtClean="0"/>
              <a:t>- </a:t>
            </a:r>
            <a:r>
              <a:rPr lang="sr-Latn-RS" dirty="0" err="1" smtClean="0"/>
              <a:t>Spoljnju</a:t>
            </a:r>
            <a:r>
              <a:rPr lang="sr-Latn-RS" dirty="0" smtClean="0"/>
              <a:t> proveru kvaliteta i </a:t>
            </a:r>
            <a:r>
              <a:rPr lang="sr-Latn-RS" dirty="0" err="1" smtClean="0"/>
              <a:t>samovrednovanje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88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178"/>
            <a:ext cx="8229600" cy="85725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Primeri standarda, RS</a:t>
            </a:r>
            <a:endParaRPr lang="en-GB" sz="3200" dirty="0"/>
          </a:p>
        </p:txBody>
      </p:sp>
      <p:pic>
        <p:nvPicPr>
          <p:cNvPr id="1026" name="Picture 2" descr="C:\Users\korisnik\OneDrive - Farmaceutski fakultet\Attachments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1550"/>
            <a:ext cx="4536504" cy="42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OneDrive - Farmaceutski fakultet\Attachments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44" y="735546"/>
            <a:ext cx="4366924" cy="38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4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93" y="411510"/>
            <a:ext cx="4330824" cy="857250"/>
          </a:xfrm>
        </p:spPr>
        <p:txBody>
          <a:bodyPr>
            <a:noAutofit/>
          </a:bodyPr>
          <a:lstStyle/>
          <a:p>
            <a:r>
              <a:rPr lang="sr-Latn-RS" sz="3600" dirty="0" err="1" smtClean="0"/>
              <a:t>Pharmaceutical</a:t>
            </a:r>
            <a:r>
              <a:rPr lang="sr-Latn-RS" sz="3600" dirty="0" smtClean="0"/>
              <a:t> </a:t>
            </a:r>
            <a:r>
              <a:rPr lang="sr-Latn-RS" sz="3600" dirty="0" err="1" smtClean="0"/>
              <a:t>Society</a:t>
            </a:r>
            <a:r>
              <a:rPr lang="sr-Latn-RS" sz="3600" dirty="0" smtClean="0"/>
              <a:t> of </a:t>
            </a:r>
            <a:r>
              <a:rPr lang="sr-Latn-RS" sz="3600" dirty="0" err="1" smtClean="0"/>
              <a:t>Ireland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91630"/>
            <a:ext cx="4186809" cy="3855876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Standard 1: Strategy</a:t>
            </a:r>
            <a:endParaRPr lang="sr-Latn-RS" dirty="0" smtClean="0"/>
          </a:p>
          <a:p>
            <a:r>
              <a:rPr lang="en-GB" dirty="0" smtClean="0"/>
              <a:t>Standard 2: Leadership, Organisation and Governance</a:t>
            </a:r>
            <a:endParaRPr lang="sr-Latn-RS" dirty="0" smtClean="0"/>
          </a:p>
          <a:p>
            <a:r>
              <a:rPr lang="en-GB" dirty="0" smtClean="0"/>
              <a:t>Standard 3: Resources</a:t>
            </a:r>
            <a:endParaRPr lang="sr-Latn-RS" dirty="0" smtClean="0"/>
          </a:p>
          <a:p>
            <a:r>
              <a:rPr lang="en-GB" dirty="0" smtClean="0"/>
              <a:t>Standard 4: Curriculum - Structure and Evaluation</a:t>
            </a:r>
            <a:endParaRPr lang="sr-Latn-RS" dirty="0" smtClean="0"/>
          </a:p>
          <a:p>
            <a:r>
              <a:rPr lang="en-GB" dirty="0" smtClean="0"/>
              <a:t>Standard 5: Curriculum - Teaching, Learning and Assessment</a:t>
            </a:r>
            <a:endParaRPr lang="sr-Latn-RS" dirty="0" smtClean="0"/>
          </a:p>
          <a:p>
            <a:r>
              <a:rPr lang="en-GB" dirty="0" smtClean="0"/>
              <a:t>Standard 6: Quality Assurance and Enhancement</a:t>
            </a:r>
            <a:endParaRPr lang="sr-Latn-RS" dirty="0" smtClean="0"/>
          </a:p>
          <a:p>
            <a:r>
              <a:rPr lang="en-GB" dirty="0" smtClean="0"/>
              <a:t>Standard 7: Students</a:t>
            </a:r>
            <a:endParaRPr lang="sr-Latn-RS" dirty="0" smtClean="0"/>
          </a:p>
          <a:p>
            <a:r>
              <a:rPr lang="en-GB" dirty="0" smtClean="0"/>
              <a:t>Appendix A Indicative Syllabus</a:t>
            </a:r>
            <a:r>
              <a:rPr lang="sr-Latn-RS" dirty="0" smtClean="0"/>
              <a:t>:</a:t>
            </a:r>
          </a:p>
          <a:p>
            <a:pPr marL="0" indent="0">
              <a:buNone/>
            </a:pPr>
            <a:r>
              <a:rPr lang="sr-Latn-RS" dirty="0" err="1" smtClean="0"/>
              <a:t>Patients</a:t>
            </a:r>
            <a:r>
              <a:rPr lang="sr-Latn-RS" dirty="0" smtClean="0"/>
              <a:t>, </a:t>
            </a:r>
            <a:r>
              <a:rPr lang="en-GB" dirty="0" smtClean="0"/>
              <a:t>Health care systems and the roles of professionals</a:t>
            </a:r>
            <a:r>
              <a:rPr lang="sr-Latn-RS" dirty="0" smtClean="0"/>
              <a:t>, </a:t>
            </a:r>
            <a:r>
              <a:rPr lang="sr-Latn-RS" dirty="0" err="1" smtClean="0"/>
              <a:t>wider</a:t>
            </a:r>
            <a:r>
              <a:rPr lang="sr-Latn-RS" dirty="0" smtClean="0"/>
              <a:t> </a:t>
            </a:r>
            <a:r>
              <a:rPr lang="sr-Latn-RS" dirty="0" err="1" smtClean="0"/>
              <a:t>context</a:t>
            </a:r>
            <a:r>
              <a:rPr lang="sr-Latn-RS" dirty="0" smtClean="0"/>
              <a:t>, </a:t>
            </a:r>
            <a:r>
              <a:rPr lang="en-GB" dirty="0" smtClean="0"/>
              <a:t>Human and Veterinary Medicines: drug action</a:t>
            </a:r>
            <a:r>
              <a:rPr lang="sr-Latn-RS" dirty="0" smtClean="0"/>
              <a:t>, </a:t>
            </a:r>
            <a:r>
              <a:rPr lang="en-GB" dirty="0" smtClean="0"/>
              <a:t>the drug substance</a:t>
            </a:r>
            <a:r>
              <a:rPr lang="sr-Latn-RS" dirty="0" smtClean="0"/>
              <a:t>, </a:t>
            </a:r>
            <a:r>
              <a:rPr lang="en-GB" dirty="0" smtClean="0"/>
              <a:t>the medicinal product</a:t>
            </a:r>
            <a:endParaRPr lang="en-GB" dirty="0"/>
          </a:p>
        </p:txBody>
      </p:sp>
      <p:pic>
        <p:nvPicPr>
          <p:cNvPr id="2050" name="Picture 2" descr="C:\Users\korisnik\OneDrive - Farmaceutski fakultet\Attachments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9502"/>
            <a:ext cx="3914027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0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/>
              <a:t>PSI, 2024: Zahtevi za </a:t>
            </a:r>
            <a:r>
              <a:rPr lang="sr-Latn-RS" sz="3200" dirty="0" err="1" smtClean="0"/>
              <a:t>interprofesionalnim</a:t>
            </a:r>
            <a:r>
              <a:rPr lang="sr-Latn-RS" sz="3200" dirty="0" smtClean="0"/>
              <a:t> aktivnostima tokom studija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7614"/>
            <a:ext cx="8964488" cy="3693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smtClean="0"/>
              <a:t>Standard 1</a:t>
            </a:r>
            <a:r>
              <a:rPr lang="sr-Latn-RS" sz="1800" b="1" dirty="0" smtClean="0"/>
              <a:t>.</a:t>
            </a:r>
            <a:r>
              <a:rPr lang="en-GB" sz="1800" b="1" dirty="0" smtClean="0"/>
              <a:t> Strategy</a:t>
            </a:r>
            <a:r>
              <a:rPr lang="sr-Latn-RS" sz="1800" b="1" dirty="0" smtClean="0"/>
              <a:t>: </a:t>
            </a:r>
            <a:r>
              <a:rPr lang="en-GB" sz="1800" dirty="0" smtClean="0">
                <a:solidFill>
                  <a:srgbClr val="7030A0"/>
                </a:solidFill>
              </a:rPr>
              <a:t>Provides structured experience of </a:t>
            </a:r>
            <a:r>
              <a:rPr lang="en-GB" sz="1800" dirty="0" err="1" smtClean="0">
                <a:solidFill>
                  <a:srgbClr val="7030A0"/>
                </a:solidFill>
              </a:rPr>
              <a:t>interprofessional</a:t>
            </a:r>
            <a:r>
              <a:rPr lang="en-GB" sz="1800" dirty="0" smtClean="0">
                <a:solidFill>
                  <a:srgbClr val="7030A0"/>
                </a:solidFill>
              </a:rPr>
              <a:t> learning </a:t>
            </a:r>
            <a:r>
              <a:rPr lang="en-GB" sz="1800" dirty="0" smtClean="0"/>
              <a:t>to facilitate teamwork in enhancing patient care.</a:t>
            </a:r>
            <a:endParaRPr lang="sr-Latn-RS" sz="1800" dirty="0" smtClean="0"/>
          </a:p>
          <a:p>
            <a:pPr marL="0" indent="0">
              <a:buNone/>
            </a:pPr>
            <a:r>
              <a:rPr lang="en-GB" sz="1800" b="1" dirty="0" smtClean="0"/>
              <a:t>Standard </a:t>
            </a:r>
            <a:r>
              <a:rPr lang="sr-Latn-RS" sz="1800" b="1" dirty="0" smtClean="0"/>
              <a:t>2.</a:t>
            </a:r>
            <a:r>
              <a:rPr lang="en-GB" sz="1800" b="1" dirty="0" smtClean="0"/>
              <a:t> Leadership, Organisation and Governance</a:t>
            </a:r>
            <a:r>
              <a:rPr lang="sr-Latn-RS" sz="1800" b="1" dirty="0" smtClean="0"/>
              <a:t>: </a:t>
            </a:r>
            <a:r>
              <a:rPr lang="en-GB" sz="1800" dirty="0" smtClean="0"/>
              <a:t>The HEI </a:t>
            </a:r>
            <a:r>
              <a:rPr lang="en-GB" sz="1800" dirty="0" smtClean="0">
                <a:solidFill>
                  <a:srgbClr val="7030A0"/>
                </a:solidFill>
              </a:rPr>
              <a:t>must support the development of suitable relationships </a:t>
            </a:r>
            <a:r>
              <a:rPr lang="en-GB" sz="1800" dirty="0" smtClean="0"/>
              <a:t>between the School and other academic and service units of the HEI for instruction, research, practice-based and </a:t>
            </a:r>
            <a:r>
              <a:rPr lang="en-GB" sz="1800" dirty="0" err="1" smtClean="0">
                <a:solidFill>
                  <a:srgbClr val="7030A0"/>
                </a:solidFill>
              </a:rPr>
              <a:t>interprofessional</a:t>
            </a:r>
            <a:r>
              <a:rPr lang="en-GB" sz="1800" dirty="0" smtClean="0">
                <a:solidFill>
                  <a:srgbClr val="7030A0"/>
                </a:solidFill>
              </a:rPr>
              <a:t> learning</a:t>
            </a:r>
            <a:r>
              <a:rPr lang="en-GB" sz="1800" dirty="0" smtClean="0"/>
              <a:t>. </a:t>
            </a:r>
            <a:r>
              <a:rPr lang="en-GB" sz="1800" dirty="0" smtClean="0">
                <a:solidFill>
                  <a:srgbClr val="7030A0"/>
                </a:solidFill>
              </a:rPr>
              <a:t>External relationships or collaborations with the pharmacy profession must be facilitated </a:t>
            </a:r>
            <a:r>
              <a:rPr lang="en-GB" sz="1800" dirty="0" smtClean="0"/>
              <a:t>to foster the School’s teaching, learning and research capabilities. The School should have access to, and arrangements with HEI affiliated and other healthcare facilities in </a:t>
            </a:r>
            <a:r>
              <a:rPr lang="en-GB" sz="1800" dirty="0" smtClean="0">
                <a:solidFill>
                  <a:srgbClr val="7030A0"/>
                </a:solidFill>
              </a:rPr>
              <a:t>support of the practice-based and </a:t>
            </a:r>
            <a:r>
              <a:rPr lang="en-GB" sz="1800" dirty="0" err="1" smtClean="0">
                <a:solidFill>
                  <a:srgbClr val="7030A0"/>
                </a:solidFill>
              </a:rPr>
              <a:t>interprofessional</a:t>
            </a:r>
            <a:r>
              <a:rPr lang="en-GB" sz="1800" dirty="0" smtClean="0">
                <a:solidFill>
                  <a:srgbClr val="7030A0"/>
                </a:solidFill>
              </a:rPr>
              <a:t> learning needs</a:t>
            </a:r>
            <a:r>
              <a:rPr lang="en-GB" sz="1800" dirty="0" smtClean="0"/>
              <a:t> of the Professional Degree Programme</a:t>
            </a:r>
            <a:endParaRPr lang="sr-Latn-RS" sz="1800" dirty="0" smtClean="0"/>
          </a:p>
          <a:p>
            <a:pPr marL="0" indent="0">
              <a:buNone/>
            </a:pPr>
            <a:r>
              <a:rPr lang="en-GB" sz="1800" b="1" dirty="0" smtClean="0"/>
              <a:t>Standard 5</a:t>
            </a:r>
            <a:r>
              <a:rPr lang="sr-Latn-RS" sz="1800" b="1" dirty="0" smtClean="0"/>
              <a:t>.</a:t>
            </a:r>
            <a:r>
              <a:rPr lang="en-GB" sz="1800" b="1" dirty="0" smtClean="0"/>
              <a:t> Curriculum - Teaching, Learning and Assessment</a:t>
            </a:r>
            <a:r>
              <a:rPr lang="sr-Latn-RS" sz="1800" b="1" dirty="0" smtClean="0"/>
              <a:t>: </a:t>
            </a:r>
            <a:r>
              <a:rPr lang="en-GB" sz="1800" dirty="0" err="1" smtClean="0">
                <a:solidFill>
                  <a:srgbClr val="7030A0"/>
                </a:solidFill>
              </a:rPr>
              <a:t>interprofessional</a:t>
            </a:r>
            <a:r>
              <a:rPr lang="en-GB" sz="1800" dirty="0" smtClean="0">
                <a:solidFill>
                  <a:srgbClr val="7030A0"/>
                </a:solidFill>
              </a:rPr>
              <a:t> collaboration with students of other healthcare professions in all stages of the Professional Degree Programme</a:t>
            </a:r>
            <a:r>
              <a:rPr lang="sr-Latn-RS" sz="1800" dirty="0" smtClean="0">
                <a:solidFill>
                  <a:srgbClr val="7030A0"/>
                </a:solidFill>
              </a:rPr>
              <a:t>, </a:t>
            </a:r>
            <a:r>
              <a:rPr lang="en-GB" sz="1800" dirty="0" err="1" smtClean="0">
                <a:solidFill>
                  <a:srgbClr val="7030A0"/>
                </a:solidFill>
              </a:rPr>
              <a:t>interprofessional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teamworking</a:t>
            </a:r>
            <a:r>
              <a:rPr lang="en-GB" sz="1800" dirty="0" smtClean="0">
                <a:solidFill>
                  <a:srgbClr val="7030A0"/>
                </a:solidFill>
              </a:rPr>
              <a:t> and leadership skills. </a:t>
            </a:r>
            <a:endParaRPr lang="en-GB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2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275606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en-IE" dirty="0">
                <a:latin typeface="Bookman Old Style" panose="02050604050505020204" pitchFamily="18" charset="0"/>
              </a:rPr>
              <a:t>Framework for Action on </a:t>
            </a:r>
            <a:r>
              <a:rPr lang="en-IE" dirty="0" err="1">
                <a:latin typeface="Bookman Old Style" panose="02050604050505020204" pitchFamily="18" charset="0"/>
              </a:rPr>
              <a:t>Interprofessional</a:t>
            </a:r>
            <a:r>
              <a:rPr lang="en-IE" dirty="0">
                <a:latin typeface="Bookman Old Style" panose="02050604050505020204" pitchFamily="18" charset="0"/>
              </a:rPr>
              <a:t> Education &amp; Collaborative Practice – </a:t>
            </a:r>
            <a:r>
              <a:rPr lang="sr-Latn-RS" dirty="0" smtClean="0">
                <a:latin typeface="Bookman Old Style" panose="02050604050505020204" pitchFamily="18" charset="0"/>
              </a:rPr>
              <a:t>SZO, </a:t>
            </a:r>
            <a:r>
              <a:rPr lang="en-IE" dirty="0" smtClean="0">
                <a:latin typeface="Bookman Old Style" panose="02050604050505020204" pitchFamily="18" charset="0"/>
              </a:rPr>
              <a:t>2010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71750"/>
            <a:ext cx="8435280" cy="2790056"/>
          </a:xfrm>
        </p:spPr>
        <p:txBody>
          <a:bodyPr/>
          <a:lstStyle/>
          <a:p>
            <a:pPr marL="0" indent="0">
              <a:buNone/>
            </a:pPr>
            <a:r>
              <a:rPr lang="sr-Latn-RS" dirty="0" err="1"/>
              <a:t>Interprofesionalno</a:t>
            </a:r>
            <a:r>
              <a:rPr lang="sr-Latn-RS" dirty="0"/>
              <a:t> </a:t>
            </a:r>
            <a:r>
              <a:rPr lang="sr-Latn-RS" dirty="0" smtClean="0"/>
              <a:t>obrazovanje – kada </a:t>
            </a:r>
            <a:r>
              <a:rPr lang="sr-Latn-RS" dirty="0"/>
              <a:t>studenti dve ili </a:t>
            </a:r>
            <a:r>
              <a:rPr lang="sr-Latn-RS" dirty="0" smtClean="0"/>
              <a:t>više profesija </a:t>
            </a:r>
            <a:r>
              <a:rPr lang="sr-Latn-RS" dirty="0"/>
              <a:t>uče </a:t>
            </a:r>
            <a:r>
              <a:rPr lang="sr-Latn-RS" dirty="0">
                <a:solidFill>
                  <a:srgbClr val="0070C0"/>
                </a:solidFill>
              </a:rPr>
              <a:t>jedni </a:t>
            </a:r>
            <a:r>
              <a:rPr lang="sr-Latn-RS" dirty="0" smtClean="0">
                <a:solidFill>
                  <a:srgbClr val="0070C0"/>
                </a:solidFill>
              </a:rPr>
              <a:t>o drugima</a:t>
            </a:r>
            <a:r>
              <a:rPr lang="sr-Latn-RS" dirty="0" smtClean="0"/>
              <a:t>, </a:t>
            </a:r>
            <a:r>
              <a:rPr lang="sr-Latn-RS" dirty="0" smtClean="0">
                <a:solidFill>
                  <a:srgbClr val="7030A0"/>
                </a:solidFill>
              </a:rPr>
              <a:t>jedni od drugih </a:t>
            </a:r>
            <a:r>
              <a:rPr lang="sr-Latn-RS" dirty="0" smtClean="0"/>
              <a:t>i </a:t>
            </a:r>
            <a:r>
              <a:rPr lang="sr-Latn-RS" dirty="0" smtClean="0">
                <a:solidFill>
                  <a:srgbClr val="C00000"/>
                </a:solidFill>
              </a:rPr>
              <a:t>jedni </a:t>
            </a:r>
            <a:r>
              <a:rPr lang="sr-Latn-RS" dirty="0">
                <a:solidFill>
                  <a:srgbClr val="C00000"/>
                </a:solidFill>
              </a:rPr>
              <a:t>sa drugima </a:t>
            </a:r>
            <a:r>
              <a:rPr lang="sr-Latn-RS" dirty="0"/>
              <a:t>kako bi omogućili efikasnu saradnju i poboljšali </a:t>
            </a:r>
            <a:r>
              <a:rPr lang="sr-Latn-RS" dirty="0" smtClean="0"/>
              <a:t>zdravstvenih ishoda kod pacijenata!</a:t>
            </a:r>
          </a:p>
          <a:p>
            <a:pPr marL="0" indent="0">
              <a:buNone/>
            </a:pPr>
            <a:r>
              <a:rPr lang="sr-Latn-RS" dirty="0" smtClean="0"/>
              <a:t>- Neophodan preduslov za uspešnu </a:t>
            </a:r>
            <a:r>
              <a:rPr lang="sr-Latn-RS" dirty="0" err="1" smtClean="0"/>
              <a:t>kolaborativnu</a:t>
            </a:r>
            <a:r>
              <a:rPr lang="sr-Latn-RS" dirty="0" smtClean="0"/>
              <a:t> praksu i integrisanu zdravstvenu </a:t>
            </a:r>
            <a:r>
              <a:rPr lang="sr-Latn-RS" dirty="0" err="1" smtClean="0"/>
              <a:t>zaštiu</a:t>
            </a:r>
            <a:r>
              <a:rPr lang="sr-Latn-RS" dirty="0" smtClean="0"/>
              <a:t>!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6480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686800" cy="742950"/>
          </a:xfrm>
        </p:spPr>
        <p:txBody>
          <a:bodyPr>
            <a:noAutofit/>
          </a:bodyPr>
          <a:lstStyle/>
          <a:p>
            <a:r>
              <a:rPr lang="en-IE" sz="2800" spc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Framework for Action on </a:t>
            </a:r>
            <a:r>
              <a:rPr lang="en-IE" sz="2800" spc="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Interprofessional</a:t>
            </a:r>
            <a:r>
              <a:rPr lang="en-IE" sz="2800" spc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Education &amp; Collaborative Practice – </a:t>
            </a:r>
            <a:r>
              <a:rPr lang="sr-Latn-RS" sz="2800" spc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SZO, </a:t>
            </a:r>
            <a:r>
              <a:rPr lang="en-IE" sz="2800" spc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2010</a:t>
            </a:r>
            <a:endParaRPr lang="en-GB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8DB6229-4CD3-3548-31DC-C1A3B2F0F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635646"/>
            <a:ext cx="5152580" cy="32247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826801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U svakom zdravstvenom sistemu, neophodne su tri mere za promociju i implementaciju koncepta SZO: </a:t>
            </a:r>
          </a:p>
          <a:p>
            <a:endParaRPr lang="sr-Latn-RS" dirty="0" smtClean="0"/>
          </a:p>
          <a:p>
            <a:pPr marL="285750" indent="-285750">
              <a:buFontTx/>
              <a:buChar char="-"/>
            </a:pPr>
            <a:r>
              <a:rPr lang="sr-Latn-RS" dirty="0" smtClean="0"/>
              <a:t>Kontekstualizacija 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Posvećenost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Pozitivan i pobednički duh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0649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Zakon o regulisanim profesijama,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579296" cy="3394472"/>
          </a:xfrm>
        </p:spPr>
        <p:txBody>
          <a:bodyPr>
            <a:normAutofit fontScale="92500"/>
          </a:bodyPr>
          <a:lstStyle/>
          <a:p>
            <a:r>
              <a:rPr lang="sr-Latn-RS" b="1" dirty="0" smtClean="0"/>
              <a:t>Direktiva EU, 2005/2013</a:t>
            </a:r>
            <a:r>
              <a:rPr lang="sr-Latn-RS" dirty="0" smtClean="0"/>
              <a:t>: medicina, stomatologija, farmacija, sestrinstvo, arhitektura</a:t>
            </a:r>
          </a:p>
          <a:p>
            <a:r>
              <a:rPr lang="sr-Latn-RS" b="1" dirty="0" smtClean="0"/>
              <a:t>Zahtevi u pogledu</a:t>
            </a:r>
            <a:r>
              <a:rPr lang="sr-Latn-RS" dirty="0" smtClean="0"/>
              <a:t>: trajanja studija, obaveznih sadržaja, određenih formi nastave</a:t>
            </a:r>
          </a:p>
          <a:p>
            <a:r>
              <a:rPr lang="sr-Latn-RS" b="1" dirty="0" smtClean="0"/>
              <a:t>Didaktički </a:t>
            </a:r>
            <a:r>
              <a:rPr lang="sr-Latn-RS" b="1" dirty="0" err="1" smtClean="0"/>
              <a:t>kurikulum</a:t>
            </a:r>
            <a:r>
              <a:rPr lang="sr-Latn-RS" b="1" dirty="0" smtClean="0"/>
              <a:t> </a:t>
            </a:r>
            <a:r>
              <a:rPr lang="sr-Latn-RS" dirty="0" smtClean="0"/>
              <a:t>(teorijska i praktična nastava na fakultetu)</a:t>
            </a:r>
          </a:p>
          <a:p>
            <a:r>
              <a:rPr lang="sr-Latn-RS" b="1" dirty="0" smtClean="0"/>
              <a:t>Iskustveno učenje</a:t>
            </a:r>
            <a:r>
              <a:rPr lang="sr-Latn-RS" dirty="0" smtClean="0"/>
              <a:t>: učenje kroz rad i direktno iskustvo koje olakšava učenje, bolje razumevanje naučenog, usvajanja novih znanja i sticanje veština</a:t>
            </a:r>
          </a:p>
          <a:p>
            <a:r>
              <a:rPr lang="sr-Latn-RS" dirty="0" smtClean="0"/>
              <a:t>Po završetku studija: „</a:t>
            </a:r>
            <a:r>
              <a:rPr lang="sr-Latn-RS" dirty="0" err="1" smtClean="0"/>
              <a:t>ready</a:t>
            </a:r>
            <a:r>
              <a:rPr lang="sr-Latn-RS" dirty="0" smtClean="0"/>
              <a:t> for </a:t>
            </a:r>
            <a:r>
              <a:rPr lang="sr-Latn-RS" dirty="0" err="1" smtClean="0"/>
              <a:t>practice</a:t>
            </a:r>
            <a:r>
              <a:rPr lang="sr-Latn-RS" dirty="0" smtClean="0"/>
              <a:t>“ ili „</a:t>
            </a:r>
            <a:r>
              <a:rPr lang="sr-Latn-RS" dirty="0" err="1" smtClean="0"/>
              <a:t>ready</a:t>
            </a:r>
            <a:r>
              <a:rPr lang="sr-Latn-RS" dirty="0" smtClean="0"/>
              <a:t> for </a:t>
            </a:r>
            <a:r>
              <a:rPr lang="sr-Latn-RS" dirty="0" err="1" smtClean="0"/>
              <a:t>residency</a:t>
            </a:r>
            <a:r>
              <a:rPr lang="sr-Latn-RS" dirty="0" smtClean="0"/>
              <a:t>“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507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4959</TotalTime>
  <Words>868</Words>
  <Application>Microsoft Office PowerPoint</Application>
  <PresentationFormat>On-screen Show (16:9)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Interprofesionalno obrazovanje: modeli koji doprinose poboljšanju zdravlja kroz kontinuirano unapređenje obrazovanja i prakse </vt:lpstr>
      <vt:lpstr>Sadržaj</vt:lpstr>
      <vt:lpstr>Sistem kvaliteta u visokom obrazovanju</vt:lpstr>
      <vt:lpstr>Primeri standarda, RS</vt:lpstr>
      <vt:lpstr>Pharmaceutical Society of Ireland</vt:lpstr>
      <vt:lpstr>PSI, 2024: Zahtevi za interprofesionalnim aktivnostima tokom studija</vt:lpstr>
      <vt:lpstr>Framework for Action on Interprofessional Education &amp; Collaborative Practice – SZO, 2010 </vt:lpstr>
      <vt:lpstr>Framework for Action on Interprofessional Education &amp; Collaborative Practice – SZO, 2010</vt:lpstr>
      <vt:lpstr>Zakon o regulisanim profesijama, 2019</vt:lpstr>
      <vt:lpstr>ReFEEHS projekat (2015-2018):</vt:lpstr>
      <vt:lpstr>LEARNING AND WORKING TOGETHER  FOR IMPROVED HEALTHCARE OUTCOMES –  STRENGTHENING INTERPROFESSIONAL EDUCATION</vt:lpstr>
      <vt:lpstr>Ključne  informacije </vt:lpstr>
      <vt:lpstr>Konzorcijum</vt:lpstr>
      <vt:lpstr>Opšti cilj projekta</vt:lpstr>
      <vt:lpstr>Projektne aktivnosti</vt:lpstr>
      <vt:lpstr>Preduslovi za uspešno IPE, relevantne procese i uspešne ishode</vt:lpstr>
      <vt:lpstr>Pridružite nam se: </vt:lpstr>
      <vt:lpstr>PowerPoint Presentation</vt:lpstr>
    </vt:vector>
  </TitlesOfParts>
  <Company>Univerzitet u Beogradu - Farmaceutski fakultet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Medication adherence</dc:title>
  <dc:creator>User</dc:creator>
  <cp:lastModifiedBy>.</cp:lastModifiedBy>
  <cp:revision>134</cp:revision>
  <cp:lastPrinted>2024-12-05T15:17:05Z</cp:lastPrinted>
  <dcterms:created xsi:type="dcterms:W3CDTF">2024-12-03T16:49:32Z</dcterms:created>
  <dcterms:modified xsi:type="dcterms:W3CDTF">2026-03-24T08:56:50Z</dcterms:modified>
</cp:coreProperties>
</file>