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340" r:id="rId3"/>
    <p:sldId id="339" r:id="rId4"/>
    <p:sldId id="341" r:id="rId5"/>
    <p:sldId id="338" r:id="rId6"/>
    <p:sldId id="329" r:id="rId7"/>
    <p:sldId id="281" r:id="rId8"/>
    <p:sldId id="287" r:id="rId9"/>
    <p:sldId id="336" r:id="rId10"/>
    <p:sldId id="331" r:id="rId11"/>
    <p:sldId id="332" r:id="rId12"/>
    <p:sldId id="330" r:id="rId13"/>
    <p:sldId id="333" r:id="rId14"/>
    <p:sldId id="334" r:id="rId15"/>
    <p:sldId id="335" r:id="rId16"/>
    <p:sldId id="342" r:id="rId17"/>
    <p:sldId id="343" r:id="rId1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A1B51-2BCA-4A16-934D-541859497F4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B143A-BFCD-438B-A6FE-24E3A5709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9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1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3.4.2025.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1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71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3.4.2025.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108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3.4.2025.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419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3.4.2025.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364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3.4.2025.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5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15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3.4.2025.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965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3.4.2025.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34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3.4.2025.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783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3.4.2025.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928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6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3.4.2025.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8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3.4.2025.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6425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32B8C8-04EE-4443-B362-C91B70E7CA6C}" type="datetimeFigureOut">
              <a:rPr lang="sr-Latn-RS" smtClean="0"/>
              <a:pPr/>
              <a:t>3.4.2025.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862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5" y="2773133"/>
            <a:ext cx="825665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600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V. Prof. Marina </a:t>
            </a:r>
            <a:r>
              <a:rPr lang="sr-Latn-RS" sz="2600" dirty="0" err="1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Odalović</a:t>
            </a:r>
            <a:r>
              <a:rPr lang="sr-Latn-RS" sz="2600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, </a:t>
            </a:r>
          </a:p>
          <a:p>
            <a:r>
              <a:rPr lang="sr-Latn-RS" sz="2600" dirty="0" err="1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Doc</a:t>
            </a:r>
            <a:r>
              <a:rPr lang="sr-Latn-RS" sz="2600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. Andrijana Milošević </a:t>
            </a:r>
            <a:r>
              <a:rPr lang="sr-Latn-RS" sz="2600" dirty="0" err="1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Georgiev</a:t>
            </a:r>
            <a:endParaRPr lang="sr-Latn-RS" sz="2600" dirty="0" smtClean="0">
              <a:solidFill>
                <a:srgbClr val="0070C0"/>
              </a:solidFill>
              <a:latin typeface="Calibri"/>
              <a:ea typeface="+mj-ea"/>
              <a:cs typeface="+mj-cs"/>
            </a:endParaRPr>
          </a:p>
          <a:p>
            <a:r>
              <a:rPr lang="sr-Latn-RS" sz="2600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Univerzitet u Beogradu – Farmaceutski fakultet</a:t>
            </a:r>
          </a:p>
          <a:p>
            <a:r>
              <a:rPr lang="sr-Latn-RS" sz="2600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Marketing u farmaciji</a:t>
            </a:r>
          </a:p>
          <a:p>
            <a:r>
              <a:rPr lang="sr-Latn-RS" sz="2600" i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Šabac, 29.03.2025.</a:t>
            </a:r>
            <a:endParaRPr lang="sr-Latn-RS" sz="2600" i="1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66053" y="1028701"/>
            <a:ext cx="8326427" cy="1445419"/>
          </a:xfrm>
        </p:spPr>
        <p:txBody>
          <a:bodyPr/>
          <a:lstStyle/>
          <a:p>
            <a:r>
              <a:rPr lang="sr-Latn-RS" sz="2500" cap="none" dirty="0" smtClean="0">
                <a:latin typeface="Bookman Old Style" panose="02050604050505020204" pitchFamily="18" charset="0"/>
              </a:rPr>
              <a:t>SAVREMENO INTERPROFESIONALNO OBRAZOVANJE – osnova za unapređenje </a:t>
            </a:r>
            <a:r>
              <a:rPr lang="sr-Latn-RS" sz="2500" cap="none" dirty="0" err="1" smtClean="0">
                <a:latin typeface="Bookman Old Style" panose="02050604050505020204" pitchFamily="18" charset="0"/>
              </a:rPr>
              <a:t>kolaborativne</a:t>
            </a:r>
            <a:r>
              <a:rPr lang="sr-Latn-RS" sz="2500" cap="none" dirty="0" smtClean="0">
                <a:latin typeface="Bookman Old Style" panose="02050604050505020204" pitchFamily="18" charset="0"/>
              </a:rPr>
              <a:t> prakse</a:t>
            </a:r>
            <a:endParaRPr lang="sr-Latn-RS" sz="2500" cap="none" dirty="0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40152" y="4299942"/>
            <a:ext cx="3072075" cy="719968"/>
            <a:chOff x="4500423" y="4065942"/>
            <a:chExt cx="3504123" cy="100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84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dirty="0"/>
              <a:t>Projektne aktivnosti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vi-VN" sz="2000" dirty="0"/>
              <a:t>Razvoj i implementacija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</a:rPr>
              <a:t>inovativnih nastavnih programa i metoda učenja</a:t>
            </a:r>
            <a:r>
              <a:rPr lang="vi-VN" sz="2000" dirty="0"/>
              <a:t> za studente medicinskih nauka, zdravstvene profesionalce i akademsko </a:t>
            </a:r>
            <a:r>
              <a:rPr lang="vi-VN" sz="2000" dirty="0" smtClean="0"/>
              <a:t>osoblje</a:t>
            </a:r>
            <a:r>
              <a:rPr lang="sr-Latn-RS" sz="2000" dirty="0" smtClean="0"/>
              <a:t> i mentore iz prakse</a:t>
            </a:r>
            <a:r>
              <a:rPr lang="vi-VN" sz="2000" dirty="0" smtClean="0"/>
              <a:t> </a:t>
            </a:r>
            <a:r>
              <a:rPr lang="vi-VN" sz="2000" dirty="0"/>
              <a:t>angažovano u interprofesionalnom obrazovanju</a:t>
            </a:r>
            <a:r>
              <a:rPr lang="vi-VN" sz="2000" dirty="0" smtClean="0"/>
              <a:t>;</a:t>
            </a:r>
            <a:endParaRPr lang="sr-Latn-RS" sz="2000" dirty="0" smtClean="0"/>
          </a:p>
          <a:p>
            <a:pPr marL="514350" indent="-514350">
              <a:buFont typeface="+mj-lt"/>
              <a:buAutoNum type="romanLcPeriod"/>
            </a:pPr>
            <a:r>
              <a:rPr lang="vi-VN" sz="2000" dirty="0" smtClean="0"/>
              <a:t>Priprema </a:t>
            </a:r>
            <a:r>
              <a:rPr lang="vi-VN" sz="2000" dirty="0"/>
              <a:t>i objavljivanje relevantnih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</a:rPr>
              <a:t>pratećih materijala i edukativnih resursa </a:t>
            </a:r>
            <a:r>
              <a:rPr lang="vi-VN" sz="2000" dirty="0"/>
              <a:t>u oblasti interprofesionalnog obrazovanja i integrisane zdravstvene zaštite; </a:t>
            </a:r>
            <a:endParaRPr lang="sr-Latn-RS" sz="2000" dirty="0" smtClean="0"/>
          </a:p>
          <a:p>
            <a:pPr marL="514350" indent="-514350">
              <a:buFont typeface="+mj-lt"/>
              <a:buAutoNum type="romanLcPeriod"/>
            </a:pP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</a:rPr>
              <a:t>Razvoj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</a:rPr>
              <a:t>svesti o </a:t>
            </a:r>
            <a:r>
              <a:rPr lang="sr-Latn-RS" sz="2000" dirty="0" smtClean="0"/>
              <a:t>značaju</a:t>
            </a: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vi-VN" sz="2000" dirty="0" smtClean="0"/>
              <a:t>interprofesionalnog obrazovanja</a:t>
            </a:r>
            <a:r>
              <a:rPr lang="sr-Latn-RS" sz="2000" dirty="0" smtClean="0"/>
              <a:t>, </a:t>
            </a:r>
            <a:r>
              <a:rPr lang="sr-Latn-RS" sz="2000" dirty="0" err="1" smtClean="0"/>
              <a:t>kolaborativne</a:t>
            </a:r>
            <a:r>
              <a:rPr lang="sr-Latn-RS" sz="2000" dirty="0" smtClean="0"/>
              <a:t> prakse i </a:t>
            </a:r>
            <a:r>
              <a:rPr lang="vi-VN" sz="2000" dirty="0" smtClean="0"/>
              <a:t>integrisane </a:t>
            </a:r>
            <a:r>
              <a:rPr lang="vi-VN" sz="2000" dirty="0"/>
              <a:t>zdravstvene </a:t>
            </a:r>
            <a:r>
              <a:rPr lang="sr-Latn-RS" sz="2000" dirty="0" smtClean="0"/>
              <a:t>za unapređenje ishoda lečenja</a:t>
            </a:r>
            <a:r>
              <a:rPr lang="vi-VN" sz="2000" dirty="0" smtClean="0"/>
              <a:t> </a:t>
            </a:r>
            <a:r>
              <a:rPr lang="vi-VN" sz="2000" dirty="0"/>
              <a:t>među različitim zainteresovanim stranama. </a:t>
            </a:r>
            <a:endParaRPr lang="en-GB" sz="2000" dirty="0"/>
          </a:p>
          <a:p>
            <a:pPr marL="514350" indent="-514350">
              <a:buFont typeface="+mj-lt"/>
              <a:buAutoNum type="romanLcPeriod"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804248" y="4443958"/>
            <a:ext cx="2207979" cy="575952"/>
            <a:chOff x="4500423" y="4065942"/>
            <a:chExt cx="3504123" cy="100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155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Radne grupe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406"/>
            <a:ext cx="8229600" cy="3657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sr-Latn-RS" sz="2000" b="1" dirty="0" smtClean="0"/>
              <a:t>Upravljanje projektom</a:t>
            </a:r>
            <a:endParaRPr lang="sr-Latn-RS" sz="2000" dirty="0"/>
          </a:p>
          <a:p>
            <a:pPr marL="0" indent="0">
              <a:buNone/>
            </a:pPr>
            <a:r>
              <a:rPr lang="sr-Latn-RS" sz="2000" dirty="0" smtClean="0"/>
              <a:t>Cilj: organizacija, koordinacija i upravljanje </a:t>
            </a:r>
            <a:r>
              <a:rPr lang="sr-Latn-RS" sz="2000" dirty="0" err="1" smtClean="0"/>
              <a:t>prpojektnim</a:t>
            </a:r>
            <a:r>
              <a:rPr lang="sr-Latn-RS" sz="2000" dirty="0" smtClean="0"/>
              <a:t> aktivnostima</a:t>
            </a:r>
          </a:p>
          <a:p>
            <a:pPr marL="0" indent="0">
              <a:buNone/>
            </a:pPr>
            <a:r>
              <a:rPr lang="sr-Latn-RS" sz="2000" dirty="0" smtClean="0"/>
              <a:t>Rukovodilac: v. prof. Marina </a:t>
            </a:r>
            <a:r>
              <a:rPr lang="sr-Latn-RS" sz="2000" dirty="0" err="1" smtClean="0"/>
              <a:t>Odalović</a:t>
            </a:r>
            <a:r>
              <a:rPr lang="sr-Latn-RS" sz="2000" dirty="0" smtClean="0"/>
              <a:t>, </a:t>
            </a:r>
            <a:r>
              <a:rPr lang="sr-Latn-RS" sz="2000" dirty="0"/>
              <a:t>, UB - </a:t>
            </a:r>
            <a:r>
              <a:rPr lang="sr-Latn-RS" sz="2000" dirty="0" smtClean="0"/>
              <a:t>FF</a:t>
            </a:r>
          </a:p>
          <a:p>
            <a:pPr marL="514350" indent="-514350">
              <a:buFont typeface="+mj-lt"/>
              <a:buAutoNum type="romanLcPeriod"/>
            </a:pPr>
            <a:r>
              <a:rPr lang="sr-Latn-RS" sz="2000" b="1" dirty="0" smtClean="0"/>
              <a:t>Diseminacija i upotreba rezultata projekta:</a:t>
            </a:r>
          </a:p>
          <a:p>
            <a:pPr marL="0" indent="0">
              <a:buNone/>
            </a:pPr>
            <a:r>
              <a:rPr lang="en-GB" sz="2000" dirty="0" err="1" smtClean="0"/>
              <a:t>Cilj</a:t>
            </a:r>
            <a:r>
              <a:rPr lang="sr-Latn-RS" sz="2000" dirty="0" smtClean="0"/>
              <a:t>:</a:t>
            </a:r>
            <a:r>
              <a:rPr lang="en-GB" sz="2000" dirty="0" smtClean="0"/>
              <a:t> </a:t>
            </a:r>
            <a:r>
              <a:rPr lang="sr-Latn-RS" sz="2000" dirty="0" smtClean="0"/>
              <a:t>p</a:t>
            </a:r>
            <a:r>
              <a:rPr lang="en-GB" sz="2000" dirty="0" err="1" smtClean="0"/>
              <a:t>ovećanje</a:t>
            </a:r>
            <a:r>
              <a:rPr lang="en-GB" sz="2000" dirty="0" smtClean="0"/>
              <a:t> </a:t>
            </a:r>
            <a:r>
              <a:rPr lang="en-GB" sz="2000" dirty="0" err="1"/>
              <a:t>vidljivosti</a:t>
            </a:r>
            <a:r>
              <a:rPr lang="en-GB" sz="2000" dirty="0"/>
              <a:t> </a:t>
            </a:r>
            <a:r>
              <a:rPr lang="en-GB" sz="2000" dirty="0" err="1"/>
              <a:t>projektnih</a:t>
            </a:r>
            <a:r>
              <a:rPr lang="en-GB" sz="2000" dirty="0"/>
              <a:t> </a:t>
            </a:r>
            <a:r>
              <a:rPr lang="en-GB" sz="2000" dirty="0" err="1"/>
              <a:t>aktivnosti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rezultata</a:t>
            </a:r>
            <a:r>
              <a:rPr lang="sr-Latn-RS" sz="2000" dirty="0" smtClean="0"/>
              <a:t> projekta</a:t>
            </a:r>
            <a:r>
              <a:rPr lang="en-GB" sz="2000" dirty="0" smtClean="0"/>
              <a:t>, </a:t>
            </a:r>
            <a:r>
              <a:rPr lang="en-GB" sz="2000" dirty="0" err="1" smtClean="0"/>
              <a:t>sa</a:t>
            </a:r>
            <a:r>
              <a:rPr lang="en-GB" sz="2000" dirty="0" smtClean="0"/>
              <a:t> </a:t>
            </a:r>
            <a:r>
              <a:rPr lang="en-GB" sz="2000" dirty="0" err="1"/>
              <a:t>fokusom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podsticanje</a:t>
            </a:r>
            <a:r>
              <a:rPr lang="en-GB" sz="2000" dirty="0"/>
              <a:t> </a:t>
            </a:r>
            <a:r>
              <a:rPr lang="en-GB" sz="2000" dirty="0" err="1"/>
              <a:t>interesa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interprofesionalno</a:t>
            </a:r>
            <a:r>
              <a:rPr lang="en-GB" sz="2000" dirty="0"/>
              <a:t> </a:t>
            </a:r>
            <a:r>
              <a:rPr lang="en-GB" sz="2000" dirty="0" err="1"/>
              <a:t>obrazovanje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saradnju</a:t>
            </a:r>
            <a:endParaRPr lang="sr-Latn-RS" sz="2000" dirty="0" smtClean="0"/>
          </a:p>
          <a:p>
            <a:pPr marL="0" indent="0">
              <a:buNone/>
            </a:pPr>
            <a:r>
              <a:rPr lang="sr-Latn-RS" sz="2000" dirty="0"/>
              <a:t>Rukovodilac</a:t>
            </a:r>
            <a:r>
              <a:rPr lang="sr-Latn-RS" sz="2000" dirty="0" smtClean="0"/>
              <a:t>: </a:t>
            </a:r>
            <a:r>
              <a:rPr lang="sr-Latn-RS" sz="2000" dirty="0" err="1" smtClean="0"/>
              <a:t>Doc</a:t>
            </a:r>
            <a:r>
              <a:rPr lang="sr-Latn-RS" sz="2000" dirty="0" smtClean="0"/>
              <a:t>. Dr Andrijana Milošević </a:t>
            </a:r>
            <a:r>
              <a:rPr lang="sr-Latn-RS" sz="2000" dirty="0" err="1" smtClean="0"/>
              <a:t>Georgiev</a:t>
            </a:r>
            <a:r>
              <a:rPr lang="sr-Latn-RS" sz="2000" dirty="0" smtClean="0"/>
              <a:t>, UB - FF</a:t>
            </a:r>
            <a:endParaRPr lang="en-GB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28184" y="4371950"/>
            <a:ext cx="2784043" cy="647960"/>
            <a:chOff x="4500423" y="4065942"/>
            <a:chExt cx="3504123" cy="100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047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RG 2: </a:t>
            </a:r>
            <a:r>
              <a:rPr lang="en-GB" sz="3200" dirty="0"/>
              <a:t>U </a:t>
            </a:r>
            <a:r>
              <a:rPr lang="en-GB" sz="3200" dirty="0" err="1"/>
              <a:t>susret</a:t>
            </a:r>
            <a:r>
              <a:rPr lang="en-GB" sz="3200" dirty="0"/>
              <a:t> </a:t>
            </a:r>
            <a:r>
              <a:rPr lang="en-GB" sz="3200" dirty="0" err="1"/>
              <a:t>integrisanoj</a:t>
            </a:r>
            <a:r>
              <a:rPr lang="en-GB" sz="3200" dirty="0"/>
              <a:t> </a:t>
            </a:r>
            <a:r>
              <a:rPr lang="en-GB" sz="3200" dirty="0" err="1"/>
              <a:t>zdravstvenoj</a:t>
            </a:r>
            <a:r>
              <a:rPr lang="en-GB" sz="3200" dirty="0"/>
              <a:t> </a:t>
            </a:r>
            <a:r>
              <a:rPr lang="en-GB" sz="3200" dirty="0" err="1" smtClean="0"/>
              <a:t>zaštiti</a:t>
            </a:r>
            <a:r>
              <a:rPr lang="sr-Latn-RS" sz="3200" dirty="0" smtClean="0"/>
              <a:t>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sz="2000" b="1" dirty="0" smtClean="0">
                <a:solidFill>
                  <a:schemeClr val="bg2">
                    <a:lumMod val="50000"/>
                  </a:schemeClr>
                </a:solidFill>
              </a:rPr>
              <a:t>Rukovodilac: </a:t>
            </a:r>
            <a:r>
              <a:rPr lang="sr-Latn-RS" sz="2000" dirty="0" smtClean="0"/>
              <a:t>Prof. Magdalena </a:t>
            </a:r>
            <a:r>
              <a:rPr lang="en-GB" sz="2000" dirty="0" err="1" smtClean="0"/>
              <a:t>Waszyk-Nowaczyk</a:t>
            </a:r>
            <a:r>
              <a:rPr lang="sr-Latn-RS" sz="2000" dirty="0" smtClean="0"/>
              <a:t>, Medicinski univerzitet u Poznanu</a:t>
            </a:r>
          </a:p>
          <a:p>
            <a:pPr marL="0" indent="0">
              <a:buNone/>
            </a:pPr>
            <a:endParaRPr lang="sr-Latn-RS" sz="2000" dirty="0" smtClean="0"/>
          </a:p>
          <a:p>
            <a:pPr marL="0" indent="0">
              <a:buNone/>
            </a:pPr>
            <a:r>
              <a:rPr lang="sr-Latn-RS" sz="2000" b="1" dirty="0" smtClean="0">
                <a:solidFill>
                  <a:schemeClr val="bg2">
                    <a:lumMod val="50000"/>
                  </a:schemeClr>
                </a:solidFill>
              </a:rPr>
              <a:t>Cilj</a:t>
            </a:r>
            <a:r>
              <a:rPr lang="sr-Latn-RS" sz="2000" b="1" dirty="0" smtClean="0"/>
              <a:t>: </a:t>
            </a:r>
            <a:r>
              <a:rPr lang="en-GB" sz="2000" dirty="0" err="1" smtClean="0"/>
              <a:t>Primena</a:t>
            </a:r>
            <a:r>
              <a:rPr lang="en-GB" sz="2000" dirty="0" smtClean="0"/>
              <a:t> </a:t>
            </a:r>
            <a:r>
              <a:rPr lang="en-GB" sz="2000" dirty="0" err="1"/>
              <a:t>koncepta</a:t>
            </a:r>
            <a:r>
              <a:rPr lang="en-GB" sz="2000" dirty="0"/>
              <a:t> </a:t>
            </a:r>
            <a:r>
              <a:rPr lang="en-GB" sz="2000" dirty="0" err="1"/>
              <a:t>integrisane</a:t>
            </a:r>
            <a:r>
              <a:rPr lang="en-GB" sz="2000" dirty="0"/>
              <a:t> </a:t>
            </a:r>
            <a:r>
              <a:rPr lang="sr-Latn-RS" sz="2000" dirty="0" err="1" smtClean="0"/>
              <a:t>z.z</a:t>
            </a:r>
            <a:r>
              <a:rPr lang="sr-Latn-RS" sz="2000" dirty="0" smtClean="0"/>
              <a:t>. </a:t>
            </a:r>
            <a:r>
              <a:rPr lang="en-GB" sz="2000" dirty="0" err="1" smtClean="0"/>
              <a:t>sa</a:t>
            </a:r>
            <a:r>
              <a:rPr lang="en-GB" sz="2000" dirty="0" smtClean="0"/>
              <a:t> </a:t>
            </a:r>
            <a:r>
              <a:rPr lang="en-GB" sz="2000" dirty="0" err="1"/>
              <a:t>fokusom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značaj</a:t>
            </a:r>
            <a:r>
              <a:rPr lang="en-GB" sz="2000" dirty="0"/>
              <a:t> </a:t>
            </a:r>
            <a:r>
              <a:rPr lang="en-GB" sz="2000" dirty="0" err="1"/>
              <a:t>interprofesionalne</a:t>
            </a:r>
            <a:r>
              <a:rPr lang="en-GB" sz="2000" dirty="0"/>
              <a:t> </a:t>
            </a:r>
            <a:r>
              <a:rPr lang="en-GB" sz="2000" dirty="0" err="1"/>
              <a:t>saradnje</a:t>
            </a:r>
            <a:r>
              <a:rPr lang="en-GB" sz="2000" dirty="0"/>
              <a:t> u </a:t>
            </a:r>
            <a:r>
              <a:rPr lang="en-GB" sz="2000" dirty="0" err="1"/>
              <a:t>holističkom</a:t>
            </a:r>
            <a:r>
              <a:rPr lang="en-GB" sz="2000" dirty="0"/>
              <a:t>, </a:t>
            </a:r>
            <a:r>
              <a:rPr lang="en-GB" sz="2000" dirty="0" err="1"/>
              <a:t>pacijentima</a:t>
            </a:r>
            <a:r>
              <a:rPr lang="en-GB" sz="2000" dirty="0"/>
              <a:t> </a:t>
            </a:r>
            <a:r>
              <a:rPr lang="en-GB" sz="2000" dirty="0" err="1"/>
              <a:t>usmerenom</a:t>
            </a:r>
            <a:r>
              <a:rPr lang="en-GB" sz="2000" dirty="0"/>
              <a:t> </a:t>
            </a:r>
            <a:r>
              <a:rPr lang="en-GB" sz="2000" dirty="0" err="1"/>
              <a:t>pristupu</a:t>
            </a:r>
            <a:r>
              <a:rPr lang="en-GB" sz="2000" dirty="0"/>
              <a:t>, </a:t>
            </a:r>
            <a:r>
              <a:rPr lang="en-GB" sz="2000" dirty="0" err="1"/>
              <a:t>uz</a:t>
            </a:r>
            <a:r>
              <a:rPr lang="en-GB" sz="2000" dirty="0"/>
              <a:t> </a:t>
            </a:r>
            <a:r>
              <a:rPr lang="en-GB" sz="2000" dirty="0" err="1"/>
              <a:t>primenu</a:t>
            </a:r>
            <a:r>
              <a:rPr lang="en-GB" sz="2000" dirty="0"/>
              <a:t> </a:t>
            </a:r>
            <a:r>
              <a:rPr lang="en-GB" sz="2000" dirty="0" err="1"/>
              <a:t>relevantnih</a:t>
            </a:r>
            <a:r>
              <a:rPr lang="en-GB" sz="2000" dirty="0"/>
              <a:t> </a:t>
            </a:r>
            <a:r>
              <a:rPr lang="en-GB" sz="2000" dirty="0" err="1"/>
              <a:t>metoda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najboljih</a:t>
            </a:r>
            <a:r>
              <a:rPr lang="en-GB" sz="2000" dirty="0"/>
              <a:t> </a:t>
            </a:r>
            <a:r>
              <a:rPr lang="en-GB" sz="2000" dirty="0" err="1"/>
              <a:t>praksi</a:t>
            </a:r>
            <a:r>
              <a:rPr lang="en-GB" sz="2000" dirty="0"/>
              <a:t>,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razvoj</a:t>
            </a:r>
            <a:r>
              <a:rPr lang="en-GB" sz="2000" dirty="0"/>
              <a:t> </a:t>
            </a:r>
            <a:r>
              <a:rPr lang="en-GB" sz="2000" dirty="0" err="1"/>
              <a:t>ključnih</a:t>
            </a:r>
            <a:r>
              <a:rPr lang="en-GB" sz="2000" dirty="0"/>
              <a:t> </a:t>
            </a:r>
            <a:r>
              <a:rPr lang="en-GB" sz="2000" dirty="0" err="1"/>
              <a:t>profesionalnih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ličnih</a:t>
            </a:r>
            <a:r>
              <a:rPr lang="en-GB" sz="2000" dirty="0"/>
              <a:t> </a:t>
            </a:r>
            <a:r>
              <a:rPr lang="en-GB" sz="2000" dirty="0" err="1"/>
              <a:t>kompetencija</a:t>
            </a:r>
            <a:r>
              <a:rPr lang="en-GB" sz="2000" dirty="0"/>
              <a:t>. </a:t>
            </a:r>
            <a:endParaRPr lang="sr-Latn-RS" sz="2000" dirty="0" smtClean="0"/>
          </a:p>
          <a:p>
            <a:pPr marL="0" indent="0">
              <a:buNone/>
            </a:pPr>
            <a:endParaRPr lang="sr-Latn-RS" sz="2000" dirty="0" smtClean="0"/>
          </a:p>
          <a:p>
            <a:pPr marL="0" indent="0">
              <a:buNone/>
            </a:pPr>
            <a:r>
              <a:rPr lang="sr-Latn-RS" sz="2000" b="1" dirty="0" smtClean="0">
                <a:solidFill>
                  <a:schemeClr val="bg2">
                    <a:lumMod val="50000"/>
                  </a:schemeClr>
                </a:solidFill>
              </a:rPr>
              <a:t>Rezultati</a:t>
            </a:r>
            <a:r>
              <a:rPr lang="sr-Latn-RS" sz="2000" dirty="0" smtClean="0"/>
              <a:t>:</a:t>
            </a:r>
          </a:p>
          <a:p>
            <a:pPr>
              <a:buFontTx/>
              <a:buChar char="-"/>
            </a:pPr>
            <a:r>
              <a:rPr lang="sr-Latn-RS" sz="2000" dirty="0" smtClean="0"/>
              <a:t>Preporuke i dobre prakse za integrisanu </a:t>
            </a:r>
            <a:r>
              <a:rPr lang="sr-Latn-RS" sz="2000" dirty="0" err="1" smtClean="0"/>
              <a:t>z.z</a:t>
            </a:r>
            <a:r>
              <a:rPr lang="sr-Latn-RS" sz="2000" dirty="0" smtClean="0"/>
              <a:t>.  </a:t>
            </a:r>
          </a:p>
          <a:p>
            <a:pPr>
              <a:buFontTx/>
              <a:buChar char="-"/>
            </a:pPr>
            <a:r>
              <a:rPr lang="sr-Latn-RS" sz="2000" dirty="0" smtClean="0"/>
              <a:t>Program KME: „Kultura </a:t>
            </a:r>
            <a:r>
              <a:rPr lang="sr-Latn-RS" sz="2000" dirty="0"/>
              <a:t>integrisanu </a:t>
            </a:r>
            <a:r>
              <a:rPr lang="sr-Latn-RS" sz="2000" dirty="0" err="1"/>
              <a:t>z.z</a:t>
            </a:r>
            <a:r>
              <a:rPr lang="sr-Latn-RS" sz="2000" dirty="0" smtClean="0"/>
              <a:t>.“</a:t>
            </a:r>
          </a:p>
          <a:p>
            <a:pPr>
              <a:buFontTx/>
              <a:buChar char="-"/>
            </a:pPr>
            <a:r>
              <a:rPr lang="sr-Latn-RS" sz="2000" dirty="0" smtClean="0"/>
              <a:t>Konferencija: „U susret kulturi integrisane </a:t>
            </a:r>
            <a:r>
              <a:rPr lang="sr-Latn-RS" sz="2000" dirty="0" err="1" smtClean="0"/>
              <a:t>z.z</a:t>
            </a:r>
            <a:r>
              <a:rPr lang="sr-Latn-RS" sz="2000" dirty="0" smtClean="0"/>
              <a:t>.“</a:t>
            </a:r>
          </a:p>
          <a:p>
            <a:pPr>
              <a:buFontTx/>
              <a:buChar char="-"/>
            </a:pPr>
            <a:endParaRPr lang="sr-Latn-R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10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672"/>
            <a:ext cx="8435280" cy="742950"/>
          </a:xfrm>
        </p:spPr>
        <p:txBody>
          <a:bodyPr>
            <a:noAutofit/>
          </a:bodyPr>
          <a:lstStyle/>
          <a:p>
            <a:r>
              <a:rPr lang="sr-Latn-RS" sz="3200" dirty="0" smtClean="0"/>
              <a:t>RG 3: </a:t>
            </a:r>
            <a:r>
              <a:rPr lang="vi-VN" sz="3200" dirty="0" smtClean="0"/>
              <a:t>Osnaživanje interprofesionalnih nastavni</a:t>
            </a:r>
            <a:r>
              <a:rPr lang="sr-Latn-RS" sz="3200" dirty="0"/>
              <a:t>h</a:t>
            </a:r>
            <a:r>
              <a:rPr lang="vi-VN" sz="3200" dirty="0" smtClean="0"/>
              <a:t> sadržaja</a:t>
            </a:r>
            <a:r>
              <a:rPr lang="sr-Latn-RS" sz="3200" dirty="0" smtClean="0"/>
              <a:t> i programa</a:t>
            </a:r>
            <a:r>
              <a:rPr lang="vi-VN" sz="3200" dirty="0" smtClean="0"/>
              <a:t>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51670"/>
            <a:ext cx="8229600" cy="2880320"/>
          </a:xfrm>
        </p:spPr>
        <p:txBody>
          <a:bodyPr>
            <a:normAutofit/>
          </a:bodyPr>
          <a:lstStyle/>
          <a:p>
            <a:r>
              <a:rPr lang="sr-Latn-RS" sz="2000" b="1" dirty="0">
                <a:solidFill>
                  <a:schemeClr val="bg2">
                    <a:lumMod val="50000"/>
                  </a:schemeClr>
                </a:solidFill>
              </a:rPr>
              <a:t>Rukovodilac</a:t>
            </a:r>
            <a:r>
              <a:rPr lang="sr-Latn-RS" sz="2000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sr-Latn-RS" sz="2000" dirty="0" smtClean="0"/>
              <a:t>Prof. dr Danijela Đukić Ćosić, </a:t>
            </a:r>
          </a:p>
          <a:p>
            <a:pPr marL="0" indent="0">
              <a:buNone/>
            </a:pPr>
            <a:r>
              <a:rPr lang="sr-Latn-RS" sz="2000" dirty="0" smtClean="0"/>
              <a:t>Univerzitet u Beogradu – Farmaceutski fakultet</a:t>
            </a:r>
          </a:p>
          <a:p>
            <a:r>
              <a:rPr lang="sr-Latn-RS" sz="2000" b="1" dirty="0" smtClean="0">
                <a:solidFill>
                  <a:srgbClr val="0070C0"/>
                </a:solidFill>
              </a:rPr>
              <a:t>Cilj: </a:t>
            </a:r>
            <a:r>
              <a:rPr lang="vi-VN" sz="2000" b="1" dirty="0" smtClean="0"/>
              <a:t>Unapređenje </a:t>
            </a:r>
            <a:r>
              <a:rPr lang="vi-VN" sz="2000" b="1" dirty="0"/>
              <a:t>kurikuluma interprofesionalnog obrazovanja </a:t>
            </a:r>
            <a:r>
              <a:rPr lang="vi-VN" sz="2000" dirty="0"/>
              <a:t>kroz stvaranje podsticajnog okruženja za učenje, zasnovanog na inovativnim metodama nastave, učenja i ocenjivanja, uz korišćenje savremenih obrazovnih </a:t>
            </a:r>
            <a:r>
              <a:rPr lang="vi-VN" sz="2000" dirty="0" smtClean="0"/>
              <a:t>resursa</a:t>
            </a:r>
            <a:r>
              <a:rPr lang="sr-Latn-RS" sz="2000" dirty="0" smtClean="0"/>
              <a:t>. </a:t>
            </a:r>
          </a:p>
          <a:p>
            <a:endParaRPr lang="en-GB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508104" y="4011910"/>
            <a:ext cx="3504123" cy="1008000"/>
            <a:chOff x="4500423" y="4065942"/>
            <a:chExt cx="3504123" cy="100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434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000" dirty="0"/>
              <a:t>RG 3: </a:t>
            </a:r>
            <a:r>
              <a:rPr lang="vi-VN" sz="3000" dirty="0"/>
              <a:t>Osnaživanje interprofesionalnih nastavni</a:t>
            </a:r>
            <a:r>
              <a:rPr lang="sr-Latn-RS" sz="3000" dirty="0"/>
              <a:t>h</a:t>
            </a:r>
            <a:r>
              <a:rPr lang="vi-VN" sz="3000" dirty="0"/>
              <a:t> </a:t>
            </a:r>
            <a:r>
              <a:rPr lang="vi-VN" sz="3000" dirty="0" smtClean="0"/>
              <a:t>sadržaja</a:t>
            </a:r>
            <a:r>
              <a:rPr lang="sr-Latn-RS" sz="3000" dirty="0"/>
              <a:t> </a:t>
            </a:r>
            <a:r>
              <a:rPr lang="sr-Latn-RS" sz="3000" dirty="0" smtClean="0"/>
              <a:t>i programa</a:t>
            </a:r>
            <a:r>
              <a:rPr lang="vi-VN" sz="3000" dirty="0" smtClean="0"/>
              <a:t> 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7614"/>
            <a:ext cx="8435280" cy="3294112"/>
          </a:xfrm>
        </p:spPr>
        <p:txBody>
          <a:bodyPr/>
          <a:lstStyle/>
          <a:p>
            <a:pPr marL="0" indent="0">
              <a:buNone/>
            </a:pPr>
            <a:r>
              <a:rPr lang="sr-Latn-RS" sz="2000" b="1" dirty="0" smtClean="0">
                <a:solidFill>
                  <a:srgbClr val="0070C0"/>
                </a:solidFill>
              </a:rPr>
              <a:t>Rezultati:</a:t>
            </a:r>
          </a:p>
          <a:p>
            <a:pPr>
              <a:buFontTx/>
              <a:buChar char="-"/>
            </a:pPr>
            <a:r>
              <a:rPr lang="sr-Latn-RS" sz="2000" b="1" dirty="0" smtClean="0"/>
              <a:t>Smernice</a:t>
            </a:r>
            <a:r>
              <a:rPr lang="sr-Latn-RS" sz="2000" dirty="0" smtClean="0"/>
              <a:t> za unapređenje nastavnih planova i programa</a:t>
            </a:r>
          </a:p>
          <a:p>
            <a:pPr marL="0" indent="0">
              <a:buNone/>
            </a:pPr>
            <a:r>
              <a:rPr lang="sr-Latn-RS" sz="2000" dirty="0"/>
              <a:t> </a:t>
            </a:r>
            <a:r>
              <a:rPr lang="sr-Latn-RS" sz="2000" dirty="0" smtClean="0"/>
              <a:t>  za </a:t>
            </a:r>
            <a:r>
              <a:rPr lang="sr-Latn-RS" sz="2000" dirty="0" err="1" smtClean="0"/>
              <a:t>interprofesionalno</a:t>
            </a:r>
            <a:r>
              <a:rPr lang="sr-Latn-RS" sz="2000" dirty="0" smtClean="0"/>
              <a:t> obrazovanje</a:t>
            </a:r>
          </a:p>
          <a:p>
            <a:pPr marL="0" indent="0">
              <a:buNone/>
            </a:pPr>
            <a:r>
              <a:rPr lang="sr-Latn-RS" sz="2000" dirty="0" smtClean="0"/>
              <a:t>- </a:t>
            </a:r>
            <a:r>
              <a:rPr lang="sr-Latn-RS" sz="2000" b="1" dirty="0" smtClean="0"/>
              <a:t>Informativne sesije </a:t>
            </a:r>
            <a:r>
              <a:rPr lang="sr-Latn-RS" sz="2000" dirty="0" smtClean="0"/>
              <a:t>u cilju podizanja svesti o značaju        </a:t>
            </a:r>
            <a:r>
              <a:rPr lang="sr-Latn-RS" sz="2000" dirty="0" err="1" smtClean="0"/>
              <a:t>interprofesionalno</a:t>
            </a:r>
            <a:r>
              <a:rPr lang="sr-Latn-RS" sz="2000" dirty="0" smtClean="0"/>
              <a:t> obrazovanje u funkciji unapređenja </a:t>
            </a:r>
            <a:r>
              <a:rPr lang="sr-Latn-RS" sz="2000" dirty="0" err="1" smtClean="0"/>
              <a:t>kolaborativne</a:t>
            </a:r>
            <a:r>
              <a:rPr lang="sr-Latn-RS" sz="2000" dirty="0" smtClean="0"/>
              <a:t> prakse i ishoda lečenja kod pacijenata</a:t>
            </a:r>
          </a:p>
          <a:p>
            <a:pPr>
              <a:buFontTx/>
              <a:buChar char="-"/>
            </a:pPr>
            <a:r>
              <a:rPr lang="sr-Latn-RS" sz="2000" b="1" dirty="0" smtClean="0"/>
              <a:t>Udžbenik</a:t>
            </a:r>
            <a:r>
              <a:rPr lang="sr-Latn-RS" sz="2000" dirty="0" smtClean="0"/>
              <a:t>: </a:t>
            </a:r>
            <a:r>
              <a:rPr lang="sr-Latn-RS" sz="2000" dirty="0" err="1" smtClean="0"/>
              <a:t>Interprofesionalno</a:t>
            </a:r>
            <a:r>
              <a:rPr lang="sr-Latn-RS" sz="2000" dirty="0" smtClean="0"/>
              <a:t> obrazovanje</a:t>
            </a:r>
          </a:p>
          <a:p>
            <a:pPr>
              <a:buFontTx/>
              <a:buChar char="-"/>
            </a:pPr>
            <a:r>
              <a:rPr lang="sr-Latn-RS" sz="2000" b="1" dirty="0" smtClean="0"/>
              <a:t>Letnja škola </a:t>
            </a:r>
            <a:r>
              <a:rPr lang="sr-Latn-RS" sz="2000" dirty="0" smtClean="0"/>
              <a:t>za </a:t>
            </a:r>
            <a:r>
              <a:rPr lang="sr-Latn-RS" sz="2000" dirty="0" err="1" smtClean="0"/>
              <a:t>interprofesionalno</a:t>
            </a:r>
            <a:r>
              <a:rPr lang="sr-Latn-RS" sz="2000" dirty="0" smtClean="0"/>
              <a:t> obrazovanje – zajednički događaj celog konzorcijuma</a:t>
            </a:r>
            <a:endParaRPr lang="sr-Latn-RS" sz="2000" dirty="0"/>
          </a:p>
          <a:p>
            <a:pPr marL="0" indent="0">
              <a:buNone/>
            </a:pPr>
            <a:endParaRPr lang="sr-Latn-RS" sz="2000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868144" y="4245910"/>
            <a:ext cx="3144083" cy="846120"/>
            <a:chOff x="4574823" y="4209958"/>
            <a:chExt cx="3429723" cy="93610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823" y="4209958"/>
              <a:ext cx="968705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144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RG 4: Trening trenera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510136"/>
          </a:xfrm>
        </p:spPr>
        <p:txBody>
          <a:bodyPr>
            <a:normAutofit/>
          </a:bodyPr>
          <a:lstStyle/>
          <a:p>
            <a:r>
              <a:rPr lang="sr-Latn-RS" sz="2000" b="1" dirty="0" smtClean="0">
                <a:solidFill>
                  <a:srgbClr val="0070C0"/>
                </a:solidFill>
              </a:rPr>
              <a:t>Rukovodilac: </a:t>
            </a:r>
            <a:r>
              <a:rPr lang="sr-Latn-RS" sz="2000" dirty="0" smtClean="0"/>
              <a:t>Prof Martin </a:t>
            </a:r>
            <a:r>
              <a:rPr lang="sr-Latn-RS" sz="2000" dirty="0" err="1" smtClean="0"/>
              <a:t>Henman</a:t>
            </a:r>
            <a:r>
              <a:rPr lang="sr-Latn-RS" sz="2000" dirty="0" smtClean="0"/>
              <a:t>, </a:t>
            </a:r>
            <a:r>
              <a:rPr lang="sr-Latn-RS" sz="2000" dirty="0" err="1" smtClean="0"/>
              <a:t>Triniti</a:t>
            </a:r>
            <a:r>
              <a:rPr lang="sr-Latn-RS" sz="2000" dirty="0" smtClean="0"/>
              <a:t> koledž Dablin</a:t>
            </a:r>
          </a:p>
          <a:p>
            <a:r>
              <a:rPr lang="sr-Latn-RS" sz="2000" b="1" dirty="0" smtClean="0">
                <a:solidFill>
                  <a:srgbClr val="0070C0"/>
                </a:solidFill>
              </a:rPr>
              <a:t>Cilj: </a:t>
            </a:r>
            <a:r>
              <a:rPr lang="sr-Latn-RS" sz="2000" dirty="0" smtClean="0"/>
              <a:t>u</a:t>
            </a:r>
            <a:r>
              <a:rPr lang="vi-VN" sz="2000" dirty="0" smtClean="0"/>
              <a:t>napređenje </a:t>
            </a:r>
            <a:r>
              <a:rPr lang="vi-VN" sz="2000" dirty="0"/>
              <a:t>nastavničkih kompetencija za kvalitetnu i efikasnu interprofesionalnu </a:t>
            </a:r>
            <a:r>
              <a:rPr lang="vi-VN" sz="2000" dirty="0" smtClean="0"/>
              <a:t>edukaciju</a:t>
            </a:r>
            <a:endParaRPr lang="sr-Latn-RS" sz="2000" dirty="0" smtClean="0"/>
          </a:p>
          <a:p>
            <a:r>
              <a:rPr lang="sr-Latn-RS" sz="2000" b="1" dirty="0" smtClean="0">
                <a:solidFill>
                  <a:srgbClr val="0070C0"/>
                </a:solidFill>
              </a:rPr>
              <a:t>Rezultati: </a:t>
            </a:r>
          </a:p>
          <a:p>
            <a:pPr>
              <a:buFontTx/>
              <a:buChar char="-"/>
            </a:pPr>
            <a:r>
              <a:rPr lang="sr-Latn-RS" sz="2000" dirty="0" smtClean="0"/>
              <a:t>Smernice za unapređenje nastavničkih kompetencija značajnih za </a:t>
            </a:r>
            <a:r>
              <a:rPr lang="sr-Latn-RS" sz="2000" dirty="0" err="1" smtClean="0"/>
              <a:t>interprofesionalno</a:t>
            </a:r>
            <a:r>
              <a:rPr lang="sr-Latn-RS" sz="2000" dirty="0" smtClean="0"/>
              <a:t> obrazovanje</a:t>
            </a:r>
          </a:p>
          <a:p>
            <a:pPr>
              <a:buFontTx/>
              <a:buChar char="-"/>
            </a:pPr>
            <a:r>
              <a:rPr lang="sr-Latn-RS" sz="2000" dirty="0" smtClean="0"/>
              <a:t>Program razvoja nastavničkih kompetencija</a:t>
            </a:r>
            <a:endParaRPr lang="en-GB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924644" y="4044083"/>
            <a:ext cx="2568019" cy="791976"/>
            <a:chOff x="4500423" y="4065942"/>
            <a:chExt cx="3504123" cy="100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 descr="https://blogs.brighton.ac.uk/priyam/files/2021/02/Team-Work-PNG-File-300x1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42952" cy="123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8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Pridružite nam se: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 smtClean="0"/>
              <a:t>  </a:t>
            </a:r>
            <a:r>
              <a:rPr lang="sr-Latn-RS" dirty="0" err="1" smtClean="0"/>
              <a:t>Instagram</a:t>
            </a:r>
            <a:r>
              <a:rPr lang="sr-Latn-RS" dirty="0" smtClean="0"/>
              <a:t>                     </a:t>
            </a:r>
            <a:r>
              <a:rPr lang="sr-Latn-RS" dirty="0" err="1" smtClean="0"/>
              <a:t>LinkedIn</a:t>
            </a:r>
            <a:r>
              <a:rPr lang="sr-Latn-RS" dirty="0" smtClean="0"/>
              <a:t>           </a:t>
            </a:r>
            <a:r>
              <a:rPr lang="sr-Latn-RS" dirty="0" err="1" smtClean="0"/>
              <a:t>www.wholeipe.com</a:t>
            </a:r>
            <a:endParaRPr lang="sr-Latn-R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7614"/>
            <a:ext cx="2427734" cy="2427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8388"/>
            <a:ext cx="257175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7614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8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r>
              <a:rPr lang="sr-Latn-RS" sz="5000" dirty="0" smtClean="0">
                <a:solidFill>
                  <a:schemeClr val="bg2">
                    <a:lumMod val="50000"/>
                  </a:schemeClr>
                </a:solidFill>
              </a:rPr>
              <a:t>Hvala </a:t>
            </a:r>
            <a:r>
              <a:rPr lang="sr-Latn-RS" sz="5000" dirty="0">
                <a:solidFill>
                  <a:schemeClr val="bg2">
                    <a:lumMod val="50000"/>
                  </a:schemeClr>
                </a:solidFill>
              </a:rPr>
              <a:t>na pažnji!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64" y="271576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93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75606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en-IE" dirty="0">
                <a:latin typeface="Bookman Old Style" panose="02050604050505020204" pitchFamily="18" charset="0"/>
              </a:rPr>
              <a:t>Framework for Action on </a:t>
            </a:r>
            <a:r>
              <a:rPr lang="en-IE" dirty="0" err="1">
                <a:latin typeface="Bookman Old Style" panose="02050604050505020204" pitchFamily="18" charset="0"/>
              </a:rPr>
              <a:t>Interprofessional</a:t>
            </a:r>
            <a:r>
              <a:rPr lang="en-IE" dirty="0">
                <a:latin typeface="Bookman Old Style" panose="02050604050505020204" pitchFamily="18" charset="0"/>
              </a:rPr>
              <a:t> Education &amp; Collaborative Practice – </a:t>
            </a:r>
            <a:r>
              <a:rPr lang="sr-Latn-RS" dirty="0" smtClean="0">
                <a:latin typeface="Bookman Old Style" panose="02050604050505020204" pitchFamily="18" charset="0"/>
              </a:rPr>
              <a:t>SZO, </a:t>
            </a:r>
            <a:r>
              <a:rPr lang="en-IE" dirty="0" smtClean="0">
                <a:latin typeface="Bookman Old Style" panose="02050604050505020204" pitchFamily="18" charset="0"/>
              </a:rPr>
              <a:t>2010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71750"/>
            <a:ext cx="8435280" cy="2790056"/>
          </a:xfrm>
        </p:spPr>
        <p:txBody>
          <a:bodyPr/>
          <a:lstStyle/>
          <a:p>
            <a:pPr marL="0" indent="0">
              <a:buNone/>
            </a:pPr>
            <a:r>
              <a:rPr lang="sr-Latn-RS" dirty="0" err="1"/>
              <a:t>Interprofesionalno</a:t>
            </a:r>
            <a:r>
              <a:rPr lang="sr-Latn-RS" dirty="0"/>
              <a:t> </a:t>
            </a:r>
            <a:r>
              <a:rPr lang="sr-Latn-RS" dirty="0" smtClean="0"/>
              <a:t>obrazovanje – kada </a:t>
            </a:r>
            <a:r>
              <a:rPr lang="sr-Latn-RS" dirty="0"/>
              <a:t>studenti dve ili </a:t>
            </a:r>
            <a:r>
              <a:rPr lang="sr-Latn-RS" dirty="0" smtClean="0"/>
              <a:t>više profesija </a:t>
            </a:r>
            <a:r>
              <a:rPr lang="sr-Latn-RS" dirty="0"/>
              <a:t>uče </a:t>
            </a:r>
            <a:r>
              <a:rPr lang="sr-Latn-RS" dirty="0">
                <a:solidFill>
                  <a:srgbClr val="0070C0"/>
                </a:solidFill>
              </a:rPr>
              <a:t>jedni </a:t>
            </a:r>
            <a:r>
              <a:rPr lang="sr-Latn-RS" dirty="0" smtClean="0">
                <a:solidFill>
                  <a:srgbClr val="0070C0"/>
                </a:solidFill>
              </a:rPr>
              <a:t>o drugima</a:t>
            </a:r>
            <a:r>
              <a:rPr lang="sr-Latn-RS" dirty="0" smtClean="0"/>
              <a:t>, </a:t>
            </a:r>
            <a:r>
              <a:rPr lang="sr-Latn-RS" dirty="0" smtClean="0">
                <a:solidFill>
                  <a:srgbClr val="7030A0"/>
                </a:solidFill>
              </a:rPr>
              <a:t>jedni od drugih </a:t>
            </a:r>
            <a:r>
              <a:rPr lang="sr-Latn-RS" dirty="0" smtClean="0"/>
              <a:t>i </a:t>
            </a:r>
            <a:r>
              <a:rPr lang="sr-Latn-RS" dirty="0" smtClean="0">
                <a:solidFill>
                  <a:srgbClr val="C00000"/>
                </a:solidFill>
              </a:rPr>
              <a:t>jedni </a:t>
            </a:r>
            <a:r>
              <a:rPr lang="sr-Latn-RS" dirty="0">
                <a:solidFill>
                  <a:srgbClr val="C00000"/>
                </a:solidFill>
              </a:rPr>
              <a:t>sa drugima </a:t>
            </a:r>
            <a:r>
              <a:rPr lang="sr-Latn-RS" dirty="0"/>
              <a:t>kako bi omogućili efikasnu saradnju i poboljšali </a:t>
            </a:r>
            <a:r>
              <a:rPr lang="sr-Latn-RS" dirty="0" smtClean="0"/>
              <a:t>zdravstvenih ishoda kod pacijenata!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1419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686800" cy="742950"/>
          </a:xfrm>
        </p:spPr>
        <p:txBody>
          <a:bodyPr>
            <a:noAutofit/>
          </a:bodyPr>
          <a:lstStyle/>
          <a:p>
            <a:r>
              <a:rPr lang="en-IE" sz="2800" spc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Framework for Action on </a:t>
            </a:r>
            <a:r>
              <a:rPr lang="en-IE" sz="2800" spc="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Interprofessional</a:t>
            </a:r>
            <a:r>
              <a:rPr lang="en-IE" sz="2800" spc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Education &amp; Collaborative Practice – </a:t>
            </a:r>
            <a:r>
              <a:rPr lang="sr-Latn-RS" sz="2800" spc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SZO, </a:t>
            </a:r>
            <a:r>
              <a:rPr lang="en-IE" sz="2800" spc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2010</a:t>
            </a:r>
            <a:endParaRPr lang="en-GB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8DB6229-4CD3-3548-31DC-C1A3B2F0F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635646"/>
            <a:ext cx="5152580" cy="3224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826801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U svakom zdravstvenom sistemu, neophodne su tri mere za promociju i implementaciju koncepta SZO: </a:t>
            </a:r>
          </a:p>
          <a:p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sr-Latn-RS" dirty="0" smtClean="0"/>
              <a:t>Kontekstualizacija 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Posvećenost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Pozitivan i pobednički duh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706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IPO – aktuelna praksa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51304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Nacionalni kontekst</a:t>
            </a:r>
            <a:r>
              <a:rPr lang="sr-Latn-RS" dirty="0" smtClean="0"/>
              <a:t>: </a:t>
            </a:r>
          </a:p>
          <a:p>
            <a:r>
              <a:rPr lang="sr-Latn-RS" dirty="0" smtClean="0"/>
              <a:t>Projekat </a:t>
            </a:r>
            <a:r>
              <a:rPr lang="sr-Latn-RS" dirty="0" err="1" smtClean="0"/>
              <a:t>ReFEEHS</a:t>
            </a:r>
            <a:r>
              <a:rPr lang="sr-Latn-RS" dirty="0" smtClean="0"/>
              <a:t> / </a:t>
            </a:r>
            <a:r>
              <a:rPr lang="en-GB" i="1" dirty="0"/>
              <a:t>Reinforcement of the Framework for Experimental Education in </a:t>
            </a:r>
            <a:r>
              <a:rPr lang="en-GB" i="1" dirty="0" smtClean="0"/>
              <a:t>He</a:t>
            </a:r>
            <a:r>
              <a:rPr lang="sr-Latn-RS" i="1" dirty="0" smtClean="0"/>
              <a:t>a</a:t>
            </a:r>
            <a:r>
              <a:rPr lang="en-GB" i="1" dirty="0" err="1" smtClean="0"/>
              <a:t>lthcare</a:t>
            </a:r>
            <a:r>
              <a:rPr lang="en-GB" i="1" dirty="0" smtClean="0"/>
              <a:t> </a:t>
            </a:r>
            <a:r>
              <a:rPr lang="en-GB" i="1" dirty="0"/>
              <a:t>in </a:t>
            </a:r>
            <a:r>
              <a:rPr lang="en-GB" i="1" dirty="0" smtClean="0"/>
              <a:t>Serbia</a:t>
            </a:r>
            <a:r>
              <a:rPr lang="sr-Latn-RS" dirty="0" smtClean="0"/>
              <a:t>: </a:t>
            </a:r>
            <a:r>
              <a:rPr lang="sr-Latn-RS" i="1" dirty="0" smtClean="0"/>
              <a:t>2015-2018</a:t>
            </a:r>
          </a:p>
          <a:p>
            <a:pPr>
              <a:buFontTx/>
              <a:buChar char="-"/>
            </a:pPr>
            <a:r>
              <a:rPr lang="sr-Latn-RS" dirty="0" smtClean="0"/>
              <a:t>Implementacija predmeta IPO na UB, UK, UN, UNS</a:t>
            </a:r>
          </a:p>
          <a:p>
            <a:pPr>
              <a:buFontTx/>
              <a:buChar char="-"/>
            </a:pPr>
            <a:r>
              <a:rPr lang="sr-Latn-RS" dirty="0" smtClean="0"/>
              <a:t>Regulatorni propisi i zahtevi za prepoznaju IPO 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Evropske prakse</a:t>
            </a:r>
            <a:r>
              <a:rPr lang="sr-Latn-RS" dirty="0" smtClean="0"/>
              <a:t>: </a:t>
            </a:r>
            <a:r>
              <a:rPr lang="sr-Latn-RS" dirty="0" err="1" smtClean="0"/>
              <a:t>akreditacioni</a:t>
            </a:r>
            <a:r>
              <a:rPr lang="sr-Latn-RS" dirty="0" smtClean="0"/>
              <a:t> standardi za akreditaciju studijskih programa </a:t>
            </a:r>
            <a:r>
              <a:rPr lang="sr-Latn-RS" dirty="0" err="1" smtClean="0"/>
              <a:t>mdicinsih</a:t>
            </a:r>
            <a:r>
              <a:rPr lang="sr-Latn-RS" dirty="0" smtClean="0"/>
              <a:t> nauka zahtevaju IPO kao neophodno u ovim studijskim programima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2073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000" dirty="0" smtClean="0">
                <a:latin typeface="Bookman Old Style" panose="02050604050505020204" pitchFamily="18" charset="0"/>
              </a:rPr>
              <a:t>Preduslovi za uspešno IPE, relevantne procese i uspešne ishode</a:t>
            </a:r>
            <a:endParaRPr lang="en-GB" sz="3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DBCB3E-9577-00E5-6CA8-C2614A744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439578"/>
            <a:ext cx="3821665" cy="3004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470237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dirty="0">
                <a:latin typeface="OpenSans"/>
              </a:rPr>
              <a:t>Ivy </a:t>
            </a:r>
            <a:r>
              <a:rPr lang="en-IE" sz="1200" dirty="0" err="1">
                <a:latin typeface="OpenSans"/>
              </a:rPr>
              <a:t>Oandasan</a:t>
            </a:r>
            <a:r>
              <a:rPr lang="en-IE" sz="1200" dirty="0">
                <a:latin typeface="OpenSans"/>
              </a:rPr>
              <a:t> &amp; Scott Reeves (2005) Key elements of </a:t>
            </a:r>
            <a:r>
              <a:rPr lang="en-IE" sz="1200" dirty="0" err="1">
                <a:latin typeface="OpenSans"/>
              </a:rPr>
              <a:t>interprofessional</a:t>
            </a:r>
            <a:r>
              <a:rPr lang="en-IE" sz="1200" dirty="0">
                <a:latin typeface="OpenSans"/>
              </a:rPr>
              <a:t> education. Part 2: Factors, processes and outcomes, Journal of </a:t>
            </a:r>
            <a:r>
              <a:rPr lang="en-IE" sz="1200" dirty="0" err="1">
                <a:latin typeface="OpenSans"/>
              </a:rPr>
              <a:t>Interprofessional</a:t>
            </a:r>
            <a:r>
              <a:rPr lang="en-IE" sz="1200" dirty="0">
                <a:latin typeface="OpenSans"/>
              </a:rPr>
              <a:t> Care, 19:sup1, 39-48.</a:t>
            </a:r>
            <a:endParaRPr lang="en-GB" sz="1200" dirty="0"/>
          </a:p>
        </p:txBody>
      </p:sp>
      <p:sp>
        <p:nvSpPr>
          <p:cNvPr id="7" name="Text Placeholder 5">
            <a:extLst>
              <a:ext uri="{FF2B5EF4-FFF2-40B4-BE49-F238E27FC236}">
                <a16:creationId xmlns="" xmlns:a16="http://schemas.microsoft.com/office/drawing/2014/main" id="{E2CCB08B-7825-7B3A-92DE-85A36CA39B8C}"/>
              </a:ext>
            </a:extLst>
          </p:cNvPr>
          <p:cNvSpPr txBox="1">
            <a:spLocks/>
          </p:cNvSpPr>
          <p:nvPr/>
        </p:nvSpPr>
        <p:spPr>
          <a:xfrm>
            <a:off x="442957" y="1275606"/>
            <a:ext cx="4489083" cy="3474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dirty="0" smtClean="0">
                <a:solidFill>
                  <a:srgbClr val="0070C0"/>
                </a:solidFill>
              </a:rPr>
              <a:t>Mikro nivo</a:t>
            </a:r>
            <a:endParaRPr lang="en-IE" sz="18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Faktori u vezi sa podučavanjem</a:t>
            </a:r>
            <a:endParaRPr lang="sr-Latn-RS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Faktori u vezi za učenjem</a:t>
            </a: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Kontekst u kom se ostvaruje učenje </a:t>
            </a: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Fakultet – VŠU</a:t>
            </a:r>
            <a:endParaRPr lang="sr-Latn-RS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Socijalizacija</a:t>
            </a:r>
            <a:endParaRPr lang="en-IE" sz="1800" dirty="0" smtClean="0">
              <a:solidFill>
                <a:schemeClr val="tx1"/>
              </a:solidFill>
            </a:endParaRPr>
          </a:p>
          <a:p>
            <a:r>
              <a:rPr lang="en-IE" sz="1800" dirty="0" smtClean="0">
                <a:solidFill>
                  <a:srgbClr val="0070C0"/>
                </a:solidFill>
              </a:rPr>
              <a:t>Me</a:t>
            </a:r>
            <a:r>
              <a:rPr lang="sr-Latn-RS" sz="1800" dirty="0" smtClean="0">
                <a:solidFill>
                  <a:srgbClr val="0070C0"/>
                </a:solidFill>
              </a:rPr>
              <a:t>z</a:t>
            </a:r>
            <a:r>
              <a:rPr lang="en-IE" sz="1800" dirty="0" smtClean="0">
                <a:solidFill>
                  <a:srgbClr val="0070C0"/>
                </a:solidFill>
              </a:rPr>
              <a:t>o</a:t>
            </a:r>
            <a:r>
              <a:rPr lang="sr-Latn-RS" sz="1800" dirty="0" smtClean="0">
                <a:solidFill>
                  <a:srgbClr val="0070C0"/>
                </a:solidFill>
              </a:rPr>
              <a:t> nivo</a:t>
            </a:r>
            <a:endParaRPr lang="en-IE" sz="18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Institucionalni faktori </a:t>
            </a:r>
          </a:p>
          <a:p>
            <a:pPr marL="285750" indent="-285750">
              <a:buFontTx/>
              <a:buChar char="-"/>
            </a:pPr>
            <a:r>
              <a:rPr lang="sr-Latn-RS" sz="1800" dirty="0" err="1" smtClean="0">
                <a:solidFill>
                  <a:schemeClr val="tx1"/>
                </a:solidFill>
              </a:rPr>
              <a:t>Lideršip</a:t>
            </a:r>
            <a:r>
              <a:rPr lang="sr-Latn-RS" sz="1800" dirty="0" smtClean="0">
                <a:solidFill>
                  <a:schemeClr val="tx1"/>
                </a:solidFill>
              </a:rPr>
              <a:t> i resursi </a:t>
            </a: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Administrativni procesi </a:t>
            </a:r>
            <a:endParaRPr lang="sr-Latn-RS" sz="1800" dirty="0">
              <a:solidFill>
                <a:schemeClr val="tx1"/>
              </a:solidFill>
            </a:endParaRPr>
          </a:p>
          <a:p>
            <a:r>
              <a:rPr lang="en-IE" sz="1800" dirty="0" smtClean="0">
                <a:solidFill>
                  <a:srgbClr val="0070C0"/>
                </a:solidFill>
              </a:rPr>
              <a:t>Ma</a:t>
            </a:r>
            <a:r>
              <a:rPr lang="sr-Latn-RS" sz="1800" dirty="0" err="1" smtClean="0">
                <a:solidFill>
                  <a:srgbClr val="0070C0"/>
                </a:solidFill>
              </a:rPr>
              <a:t>kro</a:t>
            </a:r>
            <a:r>
              <a:rPr lang="sr-Latn-RS" sz="1800" dirty="0" smtClean="0">
                <a:solidFill>
                  <a:srgbClr val="0070C0"/>
                </a:solidFill>
              </a:rPr>
              <a:t> nivo </a:t>
            </a:r>
            <a:endParaRPr lang="en-IE" sz="1800" dirty="0" smtClean="0">
              <a:solidFill>
                <a:srgbClr val="0070C0"/>
              </a:solidFill>
            </a:endParaRPr>
          </a:p>
          <a:p>
            <a:r>
              <a:rPr lang="sr-Latn-RS" sz="1800" dirty="0" smtClean="0">
                <a:solidFill>
                  <a:srgbClr val="0070C0"/>
                </a:solidFill>
              </a:rPr>
              <a:t>- </a:t>
            </a:r>
            <a:r>
              <a:rPr lang="sr-Latn-RS" sz="1800" dirty="0" smtClean="0">
                <a:solidFill>
                  <a:schemeClr val="tx1"/>
                </a:solidFill>
              </a:rPr>
              <a:t>Politička i institucionalna podrška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6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4085023"/>
            <a:ext cx="60486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5000" dirty="0" err="1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WhoLeIPE</a:t>
            </a:r>
            <a:endParaRPr lang="sr-Latn-RS" sz="2000" i="1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560" y="2566491"/>
            <a:ext cx="8326427" cy="1445419"/>
          </a:xfrm>
        </p:spPr>
        <p:txBody>
          <a:bodyPr/>
          <a:lstStyle/>
          <a:p>
            <a:r>
              <a:rPr lang="en-GB" sz="2500" i="1" cap="none" dirty="0" smtClean="0">
                <a:latin typeface="Bookman Old Style" panose="02050604050505020204" pitchFamily="18" charset="0"/>
              </a:rPr>
              <a:t>LEARNING </a:t>
            </a:r>
            <a:r>
              <a:rPr lang="sr-Latn-RS" sz="2500" i="1" cap="none" dirty="0" smtClean="0">
                <a:latin typeface="Bookman Old Style" panose="02050604050505020204" pitchFamily="18" charset="0"/>
              </a:rPr>
              <a:t>A</a:t>
            </a:r>
            <a:r>
              <a:rPr lang="en-GB" sz="2500" i="1" cap="none" dirty="0" smtClean="0">
                <a:latin typeface="Bookman Old Style" panose="02050604050505020204" pitchFamily="18" charset="0"/>
              </a:rPr>
              <a:t>ND WORKING TOGETHER </a:t>
            </a:r>
            <a:r>
              <a:rPr lang="sr-Latn-RS" sz="2500" i="1" cap="none" dirty="0" smtClean="0">
                <a:latin typeface="Bookman Old Style" panose="02050604050505020204" pitchFamily="18" charset="0"/>
              </a:rPr>
              <a:t/>
            </a:r>
            <a:br>
              <a:rPr lang="sr-Latn-RS" sz="2500" i="1" cap="none" dirty="0" smtClean="0">
                <a:latin typeface="Bookman Old Style" panose="02050604050505020204" pitchFamily="18" charset="0"/>
              </a:rPr>
            </a:br>
            <a:r>
              <a:rPr lang="sr-Latn-RS" sz="2500" i="1" cap="none" dirty="0" smtClean="0">
                <a:latin typeface="Bookman Old Style" panose="02050604050505020204" pitchFamily="18" charset="0"/>
              </a:rPr>
              <a:t>F</a:t>
            </a:r>
            <a:r>
              <a:rPr lang="en-GB" sz="2500" i="1" cap="none" dirty="0" smtClean="0">
                <a:latin typeface="Bookman Old Style" panose="02050604050505020204" pitchFamily="18" charset="0"/>
              </a:rPr>
              <a:t>OR IMPROVED HEALTHCARE OUTCOMES – </a:t>
            </a:r>
            <a:br>
              <a:rPr lang="en-GB" sz="2500" i="1" cap="none" dirty="0" smtClean="0">
                <a:latin typeface="Bookman Old Style" panose="02050604050505020204" pitchFamily="18" charset="0"/>
              </a:rPr>
            </a:br>
            <a:r>
              <a:rPr lang="en-GB" sz="2500" i="1" cap="none" dirty="0" smtClean="0">
                <a:latin typeface="Bookman Old Style" panose="02050604050505020204" pitchFamily="18" charset="0"/>
              </a:rPr>
              <a:t>STRENGTHENING INTERPROFESSIONAL EDUCATION</a:t>
            </a:r>
            <a:endParaRPr lang="sr-Latn-RS" sz="2500" i="1" cap="none" dirty="0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96136" y="4155926"/>
            <a:ext cx="3216091" cy="863984"/>
            <a:chOff x="4500423" y="4065942"/>
            <a:chExt cx="3504123" cy="100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611560" y="1347614"/>
            <a:ext cx="8400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Bookman Old Style" panose="02050604050505020204" pitchFamily="18" charset="0"/>
              </a:rPr>
              <a:t>UČENJE I ZAJEDNIČKI RAD U CILJU POBOLJŠANJA ZDRAVSTVENIH ISHODA – </a:t>
            </a:r>
            <a:endParaRPr lang="sr-Latn-RS" sz="2400" dirty="0" smtClean="0">
              <a:latin typeface="Bookman Old Style" panose="02050604050505020204" pitchFamily="18" charset="0"/>
            </a:endParaRPr>
          </a:p>
          <a:p>
            <a:r>
              <a:rPr lang="en-GB" sz="2400" dirty="0" smtClean="0">
                <a:latin typeface="Bookman Old Style" panose="02050604050505020204" pitchFamily="18" charset="0"/>
              </a:rPr>
              <a:t>JAČANJE INTERPROFESIONALNOG OBRAZOVANJA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2773133"/>
            <a:ext cx="62646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5000" dirty="0" err="1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WhoLeIPE</a:t>
            </a:r>
            <a:endParaRPr lang="sr-Latn-RS" sz="2000" i="1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3200" dirty="0" smtClean="0">
                <a:latin typeface="Bookman Old Style" panose="02050604050505020204" pitchFamily="18" charset="0"/>
              </a:rPr>
              <a:t>Ključne  informacije </a:t>
            </a:r>
            <a:endParaRPr lang="sr-Latn-RS" sz="3200" dirty="0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08104" y="4011910"/>
            <a:ext cx="3504123" cy="1008000"/>
            <a:chOff x="4500423" y="4065942"/>
            <a:chExt cx="3504123" cy="100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85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Bookman Old Style" panose="02050604050505020204" pitchFamily="18" charset="0"/>
              </a:rPr>
              <a:t>Konzorcijum</a:t>
            </a:r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657600"/>
          </a:xfrm>
        </p:spPr>
        <p:txBody>
          <a:bodyPr>
            <a:normAutofit/>
          </a:bodyPr>
          <a:lstStyle/>
          <a:p>
            <a:r>
              <a:rPr lang="sr-Latn-R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Univerzitet u Beogradu, koordinator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r-Latn-R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Farmaceutski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R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fakultet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Medicinski fakultet, Stomatološki fakultet</a:t>
            </a:r>
          </a:p>
          <a:p>
            <a:r>
              <a:rPr lang="sr-Latn-R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Triniti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koledž Dablin, Dablin, Republika Irska</a:t>
            </a:r>
          </a:p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Medicinski univerzitet u Poznanu, Poznan, Poljska </a:t>
            </a:r>
          </a:p>
          <a:p>
            <a:pPr>
              <a:buFontTx/>
              <a:buChar char="-"/>
            </a:pP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Trajanje projekta: 3 godine (</a:t>
            </a:r>
            <a:r>
              <a:rPr lang="sr-Latn-RS" sz="2000" dirty="0">
                <a:latin typeface="Cambria" panose="02040503050406030204" pitchFamily="18" charset="0"/>
                <a:ea typeface="Cambria" panose="02040503050406030204" pitchFamily="18" charset="0"/>
              </a:rPr>
              <a:t>01/12/2024 - 30/11/2027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Program: </a:t>
            </a:r>
            <a:r>
              <a:rPr lang="sr-Latn-R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Erasmus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(Partnerstvo za saradnju u visokom obrazovanju)</a:t>
            </a:r>
          </a:p>
          <a:p>
            <a:pPr marL="0" indent="0">
              <a:buNone/>
            </a:pPr>
            <a:endParaRPr lang="sr-Latn-R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95886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Trinity College Dublin : IE Ab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9564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03652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blogs.brighton.ac.uk/priyam/files/2021/02/Team-Work-PNG-File-300x1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84" y="-20538"/>
            <a:ext cx="2223604" cy="128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Opšti cilj projekta</a:t>
            </a:r>
            <a:endParaRPr lang="en-GB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9502"/>
            <a:ext cx="1295097" cy="133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563638"/>
            <a:ext cx="8820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200" b="1" dirty="0" smtClean="0">
                <a:solidFill>
                  <a:srgbClr val="0070C0"/>
                </a:solidFill>
              </a:rPr>
              <a:t>U</a:t>
            </a:r>
            <a:r>
              <a:rPr lang="vi-VN" sz="2200" b="1" dirty="0" smtClean="0">
                <a:solidFill>
                  <a:srgbClr val="0070C0"/>
                </a:solidFill>
              </a:rPr>
              <a:t>napređenje </a:t>
            </a:r>
            <a:r>
              <a:rPr lang="vi-VN" sz="2200" b="1" dirty="0">
                <a:solidFill>
                  <a:srgbClr val="0070C0"/>
                </a:solidFill>
              </a:rPr>
              <a:t>interprofesionalnog </a:t>
            </a:r>
            <a:r>
              <a:rPr lang="vi-VN" sz="2200" b="1" dirty="0" smtClean="0">
                <a:solidFill>
                  <a:srgbClr val="0070C0"/>
                </a:solidFill>
              </a:rPr>
              <a:t>obrazovanja</a:t>
            </a:r>
            <a:r>
              <a:rPr lang="sr-Latn-RS" sz="2200" b="1" dirty="0" smtClean="0">
                <a:solidFill>
                  <a:srgbClr val="0070C0"/>
                </a:solidFill>
              </a:rPr>
              <a:t>    </a:t>
            </a:r>
            <a:r>
              <a:rPr lang="vi-VN" sz="2200" b="1" dirty="0" smtClean="0">
                <a:solidFill>
                  <a:srgbClr val="0070C0"/>
                </a:solidFill>
              </a:rPr>
              <a:t> </a:t>
            </a:r>
            <a:endParaRPr lang="sr-Latn-RS" sz="2200" b="1" dirty="0" smtClean="0">
              <a:solidFill>
                <a:srgbClr val="0070C0"/>
              </a:solidFill>
            </a:endParaRPr>
          </a:p>
          <a:p>
            <a:r>
              <a:rPr lang="vi-VN" sz="2200" dirty="0" smtClean="0"/>
              <a:t>i</a:t>
            </a:r>
            <a:r>
              <a:rPr lang="sr-Latn-RS" sz="2200" dirty="0" smtClean="0"/>
              <a:t> </a:t>
            </a:r>
            <a:r>
              <a:rPr lang="vi-VN" sz="2200" dirty="0" smtClean="0"/>
              <a:t> </a:t>
            </a:r>
            <a:endParaRPr lang="sr-Latn-RS" sz="2200" dirty="0" smtClean="0"/>
          </a:p>
          <a:p>
            <a:r>
              <a:rPr lang="vi-VN" sz="2200" b="1" dirty="0" smtClean="0">
                <a:solidFill>
                  <a:srgbClr val="0070C0"/>
                </a:solidFill>
              </a:rPr>
              <a:t>interprofesionalne kolaborativne prakse </a:t>
            </a:r>
            <a:endParaRPr lang="sr-Latn-RS" sz="2200" b="1" dirty="0" smtClean="0">
              <a:solidFill>
                <a:srgbClr val="0070C0"/>
              </a:solidFill>
            </a:endParaRPr>
          </a:p>
          <a:p>
            <a:endParaRPr lang="sr-Latn-RS" sz="2200" b="1" dirty="0">
              <a:solidFill>
                <a:srgbClr val="0070C0"/>
              </a:solidFill>
            </a:endParaRPr>
          </a:p>
          <a:p>
            <a:r>
              <a:rPr lang="vi-VN" sz="2200" dirty="0" smtClean="0"/>
              <a:t>kao osnov</a:t>
            </a:r>
            <a:r>
              <a:rPr lang="sr-Latn-RS" sz="2200" dirty="0" smtClean="0"/>
              <a:t>a</a:t>
            </a:r>
            <a:r>
              <a:rPr lang="vi-VN" sz="2200" dirty="0" smtClean="0"/>
              <a:t> </a:t>
            </a:r>
            <a:r>
              <a:rPr lang="vi-VN" sz="2200" dirty="0"/>
              <a:t>za razvoj sveobuhvatnog, koordinisanog i otpornog zdravstvenog sistema zasnovanog na integrisanoj zdravstvenoj zaštiti usmerenog na poboljšanje zdravstvenih ishoda kod pacijenata. </a:t>
            </a:r>
            <a:endParaRPr lang="en-GB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724128" y="4083918"/>
            <a:ext cx="3288099" cy="935992"/>
            <a:chOff x="4500423" y="4065942"/>
            <a:chExt cx="3504123" cy="100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1943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4930</TotalTime>
  <Words>753</Words>
  <Application>Microsoft Office PowerPoint</Application>
  <PresentationFormat>On-screen Show (16:9)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SAVREMENO INTERPROFESIONALNO OBRAZOVANJE – osnova za unapređenje kolaborativne prakse</vt:lpstr>
      <vt:lpstr>Framework for Action on Interprofessional Education &amp; Collaborative Practice – SZO, 2010 </vt:lpstr>
      <vt:lpstr>Framework for Action on Interprofessional Education &amp; Collaborative Practice – SZO, 2010</vt:lpstr>
      <vt:lpstr>IPO – aktuelna praksa </vt:lpstr>
      <vt:lpstr>Preduslovi za uspešno IPE, relevantne procese i uspešne ishode</vt:lpstr>
      <vt:lpstr>LEARNING AND WORKING TOGETHER  FOR IMPROVED HEALTHCARE OUTCOMES –  STRENGTHENING INTERPROFESSIONAL EDUCATION</vt:lpstr>
      <vt:lpstr>Ključne  informacije </vt:lpstr>
      <vt:lpstr>Konzorcijum</vt:lpstr>
      <vt:lpstr>Opšti cilj projekta</vt:lpstr>
      <vt:lpstr>Projektne aktivnosti</vt:lpstr>
      <vt:lpstr>Radne grupe</vt:lpstr>
      <vt:lpstr>RG 2: U susret integrisanoj zdravstvenoj zaštiti </vt:lpstr>
      <vt:lpstr>RG 3: Osnaživanje interprofesionalnih nastavnih sadržaja i programa </vt:lpstr>
      <vt:lpstr>RG 3: Osnaživanje interprofesionalnih nastavnih sadržaja i programa </vt:lpstr>
      <vt:lpstr>RG 4: Trening trenera </vt:lpstr>
      <vt:lpstr>Pridružite nam se: </vt:lpstr>
      <vt:lpstr>PowerPoint Presentation</vt:lpstr>
    </vt:vector>
  </TitlesOfParts>
  <Company>Univerzitet u Beogradu - Farmaceutski fakultet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Medication adherence</dc:title>
  <dc:creator>User</dc:creator>
  <cp:lastModifiedBy>Andrijana Milosevic Georgiev</cp:lastModifiedBy>
  <cp:revision>129</cp:revision>
  <cp:lastPrinted>2024-12-05T15:17:05Z</cp:lastPrinted>
  <dcterms:created xsi:type="dcterms:W3CDTF">2024-12-03T16:49:32Z</dcterms:created>
  <dcterms:modified xsi:type="dcterms:W3CDTF">2025-04-03T06:10:27Z</dcterms:modified>
</cp:coreProperties>
</file>