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13"/>
  </p:notesMasterIdLst>
  <p:sldIdLst>
    <p:sldId id="256" r:id="rId2"/>
    <p:sldId id="259" r:id="rId3"/>
    <p:sldId id="260" r:id="rId4"/>
    <p:sldId id="264" r:id="rId5"/>
    <p:sldId id="265" r:id="rId6"/>
    <p:sldId id="266" r:id="rId7"/>
    <p:sldId id="275" r:id="rId8"/>
    <p:sldId id="277" r:id="rId9"/>
    <p:sldId id="279" r:id="rId10"/>
    <p:sldId id="272" r:id="rId11"/>
    <p:sldId id="273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76"/>
  </p:normalViewPr>
  <p:slideViewPr>
    <p:cSldViewPr snapToGrid="0">
      <p:cViewPr>
        <p:scale>
          <a:sx n="75" d="100"/>
          <a:sy n="75" d="100"/>
        </p:scale>
        <p:origin x="-758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12D2E-0E3E-45F1-86DB-A40CBD1A746D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4F297-C371-4C82-8BD0-04F78C2D4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3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143A-BFCD-438B-A6FE-24E3A5709F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0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85BE2B-3CC3-5104-C301-07895133F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31161CD-8133-4BDD-B7FE-89262407E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853BE3-41A8-7DE0-50BC-83CE2B44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751-1535-4FDC-8CE6-FA9348DEED12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768511-D49E-58D4-9CD2-4A694BDD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F397F2-C290-CAE2-DCD6-499F5E8D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EF8A5E-DE96-6CB5-3C9E-6F385A6C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FFACD8-84C2-787C-D2E0-056F10F3E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2F6026-255F-ACFE-416C-755DDB23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8DD3-A358-4B4D-9C92-500DB3046AF5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9CCD15-0497-1440-221F-193EA0CD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B491BD-4D86-B127-084B-7F2D3A34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328FE9C-E7FE-63EE-F43D-96383A7BC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27823F-8451-285C-3819-10ECD94EA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83F227-A2C1-71BD-B8C1-8150691C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30B7-4595-47EB-96E3-0C40BB99086A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537640-D8A4-FF47-3DFE-C70D07DD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10D06F-35A2-E579-DB85-E52C49E7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6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F8D540-E0A5-8DD7-3BB6-76313EA6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CF7A71-5363-183A-5C96-6961AAD7E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19EB06-7FF9-8261-E732-B4360254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8B48-72DF-4174-963C-195603038315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CC5E67-5614-C4AF-E946-59C0EBF4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A2C5F5-2DF9-69CE-B427-822CA7A2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0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4BCB0E-D556-D1D8-03DC-A575A5E1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71650C-0ADC-8CB4-A906-E44F78356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4E54E6-C893-789C-4801-83BADC80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D6A1-054C-4562-8FFD-5D5BE721897B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E0C6A9-D60D-028D-0466-CD9649A1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C6A094-A161-8004-7E37-172A5105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5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CC1C1-09D3-F507-0A61-35C0CEC3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C27114-ADE6-3A01-8965-5F7C8E07F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161005-48C2-AF8C-BE0A-2AB5CA864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618D09-39FA-D327-3753-1D365862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923E-9C7F-4F13-83DE-8F0CBFEBD7CD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1EE45F-9044-3E32-2721-66C7722D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2F2458-8324-D660-F8E3-02F9FCD7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7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656FF5-DD7B-82F1-C9B2-2F81B65B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F3446C-49F7-FB52-2842-4BC9629E5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807428-365A-6FEF-1C6F-90B9929F4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FD61ED0-6ABD-1C5D-5F3B-24EE883AC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9BCE572-F155-F916-8F59-6987EE488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E2B290-1AFF-0F90-68B4-B6218265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3ED6-DF46-4B8C-82C8-B21FA93F7627}" type="datetime1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2D31DC8-45B0-1EBB-43BB-C10628FB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9ECA89-4F05-9989-5E1B-70686022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2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92C4A1-EB93-CFAB-C52C-CB7F0484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CC20EE5-88DD-159D-0374-B87C26EA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DE4F-EB15-4C81-B391-48415D218AC3}" type="datetime1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DC600D0-DFC6-D27E-755B-7DF74912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21D4CBD-A8EE-C2B9-48A2-B3ABE826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4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7360FE-3A6B-B451-A284-C45D89F4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CB3A-F647-4D48-BE6B-DBC1FA6F1E1A}" type="datetime1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162B761-A6C4-76DB-7A41-4AAAAC92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C3EE70D-2F64-9EA3-11DE-89449211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6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1B5EE2-35A0-4141-BCDA-CDB4D64E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946C3E-6726-B62D-F133-59813C44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A24110A-C295-3289-78CE-AF86FCF75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59D05F-6FE5-1850-8D26-F57C05C8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8516-F93E-48E7-ADEC-29B3869907DE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F367DC-ADEB-88D0-5841-761C6663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70412C-4C30-B4A9-AC4A-E6EBB0FB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5A7C6B-CE95-FC1B-2E7F-A8A17A17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5F3EDA4-8D37-032D-2CF2-201016BCE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6A8B99-8BA4-2C41-374F-6E43233EA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7D5552-3B77-963A-65AB-0CC0A9EF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8C87-4DF5-428E-BEAD-E33FC57CCEDA}" type="datetime1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0E8793-516D-4C9E-B6CC-65FB2001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CA76A0-3E17-A2C7-AF52-F7C442D6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65FDFBE-3362-D6D9-C6A1-C9A3AE85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EE73D8-6A25-8478-303E-DEE6D3BB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1FCA1C-E91F-EEDB-FDC3-DA30912EA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B46BC-5061-4B90-A75A-3EC2EDDA9254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525FAE-7587-FA35-3662-99ED900B1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smtClean="0"/>
              <a:t>FIRST INTERNATIONAL CONFERENCE ON HEALTH LITERACY - STRATEGIES FOR PROMOTING HEALTH LITERACY: FROM THEORY TO PRACTICE,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35341A-078F-D9A5-F921-607929B05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464EC53C-35C4-4E84-AFE2-A7D0818526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!!Rectangle">
            <a:extLst>
              <a:ext uri="{FF2B5EF4-FFF2-40B4-BE49-F238E27FC236}">
                <a16:creationId xmlns="" xmlns:a16="http://schemas.microsoft.com/office/drawing/2014/main" id="{9A3F5928-D955-456A-97B5-AA390B8CE9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Wavy 3D art">
            <a:extLst>
              <a:ext uri="{FF2B5EF4-FFF2-40B4-BE49-F238E27FC236}">
                <a16:creationId xmlns="" xmlns:a16="http://schemas.microsoft.com/office/drawing/2014/main" id="{A72B9C45-5102-0042-89EE-3FFBB64BA4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0345" b="7075"/>
          <a:stretch/>
        </p:blipFill>
        <p:spPr>
          <a:xfrm>
            <a:off x="14815" y="-12824"/>
            <a:ext cx="12191981" cy="685798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56020367-4FD5-4596-8E10-C5F095CD8D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circle with a book and a cup and a bird&#10;&#10;AI-generated content may be incorrect.">
            <a:extLst>
              <a:ext uri="{FF2B5EF4-FFF2-40B4-BE49-F238E27FC236}">
                <a16:creationId xmlns="" xmlns:a16="http://schemas.microsoft.com/office/drawing/2014/main" id="{9BFAC82E-B642-051C-C0BD-3A335B0E3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480" y="806470"/>
            <a:ext cx="1646782" cy="16467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BA80A34-C6DA-61A0-122E-BB40648C1A0C}"/>
              </a:ext>
            </a:extLst>
          </p:cNvPr>
          <p:cNvSpPr txBox="1"/>
          <p:nvPr/>
        </p:nvSpPr>
        <p:spPr>
          <a:xfrm>
            <a:off x="1113518" y="2497255"/>
            <a:ext cx="10703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Učenje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zajednički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u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poboljšanja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zdravstvenih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ishoda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jačanje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interprofesionalnog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obrazovanja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and working together for improved healthcare outcomes – strengthening </a:t>
            </a:r>
            <a:r>
              <a:rPr lang="en-GB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interprofessional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education</a:t>
            </a:r>
            <a:endParaRPr lang="x-none" sz="36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B212285-BB40-2DCA-5935-D3419BA369B5}"/>
              </a:ext>
            </a:extLst>
          </p:cNvPr>
          <p:cNvSpPr txBox="1"/>
          <p:nvPr/>
        </p:nvSpPr>
        <p:spPr>
          <a:xfrm>
            <a:off x="1685405" y="4705400"/>
            <a:ext cx="8670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r>
              <a:rPr lang="x-none" sz="20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Marina </a:t>
            </a:r>
            <a:r>
              <a:rPr lang="sr-Latn-R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Odalović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</a:t>
            </a:r>
            <a:r>
              <a:rPr lang="sr-Latn-R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Belgrade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Latn-R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r-Latn-R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  <a:endParaRPr lang="sr-Latn-RS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    </a:t>
            </a:r>
            <a:r>
              <a:rPr lang="sr-Latn-R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r-Latn-R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Legislation</a:t>
            </a:r>
            <a:endParaRPr lang="sr-Latn-RS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2354469-47B0-02C7-CEE3-5294D7D0BD23}"/>
              </a:ext>
            </a:extLst>
          </p:cNvPr>
          <p:cNvSpPr txBox="1"/>
          <p:nvPr/>
        </p:nvSpPr>
        <p:spPr>
          <a:xfrm>
            <a:off x="3823855" y="6051530"/>
            <a:ext cx="4987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Belgrade</a:t>
            </a:r>
            <a:r>
              <a:rPr lang="x-none" sz="2000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000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x-none" sz="2000" i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x-none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F7B2CC4-114E-465C-DFBB-88707CF784F1}"/>
              </a:ext>
            </a:extLst>
          </p:cNvPr>
          <p:cNvSpPr txBox="1"/>
          <p:nvPr/>
        </p:nvSpPr>
        <p:spPr>
          <a:xfrm>
            <a:off x="4822689" y="37029"/>
            <a:ext cx="416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Literacy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7" y="5059343"/>
            <a:ext cx="30194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254" y="4719617"/>
            <a:ext cx="21050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31473" y="806470"/>
            <a:ext cx="3504123" cy="1008000"/>
            <a:chOff x="4500423" y="4065942"/>
            <a:chExt cx="3504123" cy="1008000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4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/>
              <a:t>Join</a:t>
            </a:r>
            <a:r>
              <a:rPr lang="sr-Latn-RS" dirty="0" smtClean="0"/>
              <a:t> us: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 smtClean="0"/>
              <a:t>  </a:t>
            </a:r>
            <a:r>
              <a:rPr lang="sr-Latn-RS" dirty="0" err="1" smtClean="0"/>
              <a:t>Instagram</a:t>
            </a:r>
            <a:r>
              <a:rPr lang="sr-Latn-RS" dirty="0" smtClean="0"/>
              <a:t>                     </a:t>
            </a:r>
            <a:r>
              <a:rPr lang="sr-Latn-RS" dirty="0" err="1" smtClean="0"/>
              <a:t>LinkedIn</a:t>
            </a:r>
            <a:r>
              <a:rPr lang="sr-Latn-RS" dirty="0" smtClean="0"/>
              <a:t>           </a:t>
            </a:r>
            <a:r>
              <a:rPr lang="sr-Latn-RS" dirty="0" err="1" smtClean="0"/>
              <a:t>www.wholeipe.com</a:t>
            </a:r>
            <a:endParaRPr lang="sr-Latn-R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796819"/>
            <a:ext cx="3236979" cy="3236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97" y="1797851"/>
            <a:ext cx="3429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35" y="1796819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3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520" y="125666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r>
              <a:rPr lang="sr-Latn-RS" sz="6700" dirty="0" err="1" smtClean="0">
                <a:solidFill>
                  <a:schemeClr val="bg2">
                    <a:lumMod val="50000"/>
                  </a:schemeClr>
                </a:solidFill>
              </a:rPr>
              <a:t>Many</a:t>
            </a:r>
            <a:r>
              <a:rPr lang="sr-Latn-RS" sz="67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r-Latn-RS" sz="6700" dirty="0" err="1" smtClean="0">
                <a:solidFill>
                  <a:schemeClr val="bg2">
                    <a:lumMod val="50000"/>
                  </a:schemeClr>
                </a:solidFill>
              </a:rPr>
              <a:t>thanks</a:t>
            </a:r>
            <a:r>
              <a:rPr lang="sr-Latn-RS" sz="6700" dirty="0" smtClean="0">
                <a:solidFill>
                  <a:schemeClr val="bg2">
                    <a:lumMod val="50000"/>
                  </a:schemeClr>
                </a:solidFill>
              </a:rPr>
              <a:t> for </a:t>
            </a:r>
            <a:r>
              <a:rPr lang="sr-Latn-RS" sz="6700" dirty="0" err="1" smtClean="0">
                <a:solidFill>
                  <a:schemeClr val="bg2">
                    <a:lumMod val="50000"/>
                  </a:schemeClr>
                </a:solidFill>
              </a:rPr>
              <a:t>your</a:t>
            </a:r>
            <a:r>
              <a:rPr lang="sr-Latn-RS" sz="67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r-Latn-RS" sz="6700" dirty="0" err="1" smtClean="0">
                <a:solidFill>
                  <a:schemeClr val="bg2">
                    <a:lumMod val="50000"/>
                  </a:schemeClr>
                </a:solidFill>
              </a:rPr>
              <a:t>attention</a:t>
            </a:r>
            <a:r>
              <a:rPr lang="sr-Latn-RS" sz="6700" dirty="0" smtClean="0">
                <a:solidFill>
                  <a:schemeClr val="bg2">
                    <a:lumMod val="50000"/>
                  </a:schemeClr>
                </a:solidFill>
              </a:rPr>
              <a:t>! </a:t>
            </a:r>
            <a:endParaRPr lang="sr-Latn-RS" sz="67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13" y="4099593"/>
            <a:ext cx="2378927" cy="237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5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53" y="837208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en-IE" sz="4000" dirty="0">
                <a:latin typeface="Bookman Old Style" panose="02050604050505020204" pitchFamily="18" charset="0"/>
              </a:rPr>
              <a:t>Framework for Action on </a:t>
            </a:r>
            <a:r>
              <a:rPr lang="en-IE" sz="4000" dirty="0" err="1">
                <a:latin typeface="Bookman Old Style" panose="02050604050505020204" pitchFamily="18" charset="0"/>
              </a:rPr>
              <a:t>Interprofessional</a:t>
            </a:r>
            <a:r>
              <a:rPr lang="en-IE" sz="4000" dirty="0">
                <a:latin typeface="Bookman Old Style" panose="02050604050505020204" pitchFamily="18" charset="0"/>
              </a:rPr>
              <a:t> Education &amp; Collaborative Practice – </a:t>
            </a:r>
            <a:r>
              <a:rPr lang="sr-Latn-RS" sz="4000" dirty="0" smtClean="0">
                <a:latin typeface="Bookman Old Style" panose="02050604050505020204" pitchFamily="18" charset="0"/>
              </a:rPr>
              <a:t>SZO, </a:t>
            </a:r>
            <a:r>
              <a:rPr lang="en-IE" sz="4000" dirty="0" smtClean="0">
                <a:latin typeface="Bookman Old Style" panose="02050604050505020204" pitchFamily="18" charset="0"/>
              </a:rPr>
              <a:t>2010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072" y="2748280"/>
            <a:ext cx="11247040" cy="3720075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Interprofessional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education (IPE) is an approach to teaching and learning that brings together students from two or more professions to learn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each other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 enable effective collaboration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indent="0">
              <a:buNone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necessary prerequisite for successful collaborative practice and integrated healthcare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5187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582400" cy="990600"/>
          </a:xfrm>
        </p:spPr>
        <p:txBody>
          <a:bodyPr>
            <a:noAutofit/>
          </a:bodyPr>
          <a:lstStyle/>
          <a:p>
            <a:r>
              <a:rPr lang="en-IE" sz="3700" dirty="0">
                <a:latin typeface="Bookman Old Style" panose="02050604050505020204" pitchFamily="18" charset="0"/>
              </a:rPr>
              <a:t>Framework for Action on </a:t>
            </a:r>
            <a:r>
              <a:rPr lang="en-IE" sz="3700" dirty="0" err="1">
                <a:latin typeface="Bookman Old Style" panose="02050604050505020204" pitchFamily="18" charset="0"/>
              </a:rPr>
              <a:t>Interprofessional</a:t>
            </a:r>
            <a:r>
              <a:rPr lang="en-IE" sz="3700" dirty="0">
                <a:latin typeface="Bookman Old Style" panose="02050604050505020204" pitchFamily="18" charset="0"/>
              </a:rPr>
              <a:t> Education &amp; Collaborative Practice – </a:t>
            </a:r>
            <a:r>
              <a:rPr lang="sr-Latn-RS" sz="3700" dirty="0" smtClean="0">
                <a:latin typeface="Bookman Old Style" panose="02050604050505020204" pitchFamily="18" charset="0"/>
              </a:rPr>
              <a:t>WHO, </a:t>
            </a:r>
            <a:r>
              <a:rPr lang="en-IE" sz="3700" dirty="0">
                <a:latin typeface="Bookman Old Style" panose="02050604050505020204" pitchFamily="18" charset="0"/>
              </a:rPr>
              <a:t>2010</a:t>
            </a:r>
            <a:endParaRPr lang="en-GB" sz="37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DB6229-4CD3-3548-31DC-C1A3B2F0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03" y="2180862"/>
            <a:ext cx="6288187" cy="3935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520" y="2435735"/>
            <a:ext cx="5392427" cy="381642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IE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 IPE to Collaborative Practice, and therefore, to Health Outcomes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24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E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lang="en-IE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country’s health system is different it proposes three actions to promote  </a:t>
            </a:r>
            <a:r>
              <a:rPr lang="en-IE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sr-Latn-RS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E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24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Contextualise</a:t>
            </a:r>
            <a:endParaRPr lang="en-IE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</a:t>
            </a:r>
            <a:endParaRPr lang="en-IE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3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365125"/>
            <a:ext cx="11694160" cy="1325563"/>
          </a:xfrm>
        </p:spPr>
        <p:txBody>
          <a:bodyPr>
            <a:noAutofit/>
          </a:bodyPr>
          <a:lstStyle/>
          <a:p>
            <a:r>
              <a:rPr lang="sr-Latn-RS" sz="3600" dirty="0">
                <a:latin typeface="Bookman Old Style" panose="02050604050505020204" pitchFamily="18" charset="0"/>
              </a:rPr>
              <a:t>PSI, 2024: </a:t>
            </a:r>
            <a:r>
              <a:rPr lang="sr-Latn-RS" sz="3600" dirty="0" err="1" smtClean="0">
                <a:latin typeface="Bookman Old Style" panose="02050604050505020204" pitchFamily="18" charset="0"/>
              </a:rPr>
              <a:t>Acreditation</a:t>
            </a:r>
            <a:r>
              <a:rPr lang="sr-Latn-RS" sz="3600" dirty="0" smtClean="0">
                <a:latin typeface="Bookman Old Style" panose="02050604050505020204" pitchFamily="18" charset="0"/>
              </a:rPr>
              <a:t> </a:t>
            </a:r>
            <a:r>
              <a:rPr lang="sr-Latn-RS" sz="3600" dirty="0" err="1" smtClean="0">
                <a:latin typeface="Bookman Old Style" panose="02050604050505020204" pitchFamily="18" charset="0"/>
              </a:rPr>
              <a:t>standards</a:t>
            </a:r>
            <a:r>
              <a:rPr lang="sr-Latn-RS" sz="3600" dirty="0" smtClean="0">
                <a:latin typeface="Bookman Old Style" panose="02050604050505020204" pitchFamily="18" charset="0"/>
              </a:rPr>
              <a:t> for </a:t>
            </a:r>
            <a:r>
              <a:rPr lang="en-GB" sz="3600" dirty="0" smtClean="0">
                <a:latin typeface="Bookman Old Style" panose="02050604050505020204" pitchFamily="18" charset="0"/>
              </a:rPr>
              <a:t>the </a:t>
            </a:r>
            <a:r>
              <a:rPr lang="en-GB" sz="3600" dirty="0">
                <a:latin typeface="Bookman Old Style" panose="02050604050505020204" pitchFamily="18" charset="0"/>
              </a:rPr>
              <a:t>Five Year Master’s Degree Programmes in Pharmacy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49" y="1932856"/>
            <a:ext cx="11952651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Standard 1</a:t>
            </a:r>
            <a:r>
              <a:rPr lang="sr-Latn-RS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 Strategy</a:t>
            </a:r>
            <a:r>
              <a:rPr lang="sr-Latn-R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structured experience of </a:t>
            </a:r>
            <a:r>
              <a:rPr lang="en-GB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interprofessional</a:t>
            </a:r>
            <a:r>
              <a:rPr lang="en-GB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learning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to facilitate teamwork in enhancing patient care.</a:t>
            </a:r>
            <a:endParaRPr lang="sr-Latn-R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sr-Latn-R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 Leadership, Organisation and Governance</a:t>
            </a:r>
            <a:r>
              <a:rPr lang="sr-Latn-R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The HEI </a:t>
            </a:r>
            <a:r>
              <a:rPr lang="en-GB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support the development of suitable relationships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between the School and other academic and service units of the HEI for instruction, research, practice-based and </a:t>
            </a:r>
            <a:r>
              <a:rPr lang="en-GB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interprofessional</a:t>
            </a:r>
            <a:r>
              <a:rPr lang="en-GB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learning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relationships or collaborations with the pharmacy profession must be facilitated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to foster the School’s teaching, learning and research capabilities. The School should have access to, and arrangements with HEI affiliated and other healthcare facilities in </a:t>
            </a:r>
            <a:r>
              <a:rPr lang="en-GB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of the practice-based and </a:t>
            </a:r>
            <a:r>
              <a:rPr lang="en-GB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interprofessional</a:t>
            </a:r>
            <a:r>
              <a:rPr lang="en-GB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learning needs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of the Professional Degree Programme</a:t>
            </a:r>
            <a:endParaRPr lang="sr-Latn-R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Standard 5</a:t>
            </a:r>
            <a:r>
              <a:rPr lang="sr-Latn-RS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 Curriculum - Teaching, Learning and Assessment</a:t>
            </a:r>
            <a:r>
              <a:rPr lang="sr-Latn-R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interprofessional</a:t>
            </a:r>
            <a:r>
              <a:rPr lang="en-GB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collaboration with students of other healthcare professions in all stages of the Professional Degree Programme</a:t>
            </a:r>
            <a:r>
              <a:rPr lang="sr-Latn-RS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interprofessional</a:t>
            </a:r>
            <a:r>
              <a:rPr lang="en-GB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teamworking</a:t>
            </a:r>
            <a:r>
              <a:rPr lang="en-GB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leadership skills. </a:t>
            </a:r>
          </a:p>
        </p:txBody>
      </p:sp>
    </p:spTree>
    <p:extLst>
      <p:ext uri="{BB962C8B-B14F-4D97-AF65-F5344CB8AC3E}">
        <p14:creationId xmlns:p14="http://schemas.microsoft.com/office/powerpoint/2010/main" val="66940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20" y="365125"/>
            <a:ext cx="10723880" cy="1325563"/>
          </a:xfrm>
        </p:spPr>
        <p:txBody>
          <a:bodyPr>
            <a:normAutofit fontScale="90000"/>
          </a:bodyPr>
          <a:lstStyle/>
          <a:p>
            <a:r>
              <a:rPr lang="sr-Latn-RS" sz="4800" dirty="0" err="1" smtClean="0">
                <a:latin typeface="Bookman Old Style" panose="02050604050505020204" pitchFamily="18" charset="0"/>
              </a:rPr>
              <a:t>Erasmus</a:t>
            </a:r>
            <a:r>
              <a:rPr lang="sr-Latn-RS" sz="4800" dirty="0" smtClean="0">
                <a:latin typeface="Bookman Old Style" panose="02050604050505020204" pitchFamily="18" charset="0"/>
              </a:rPr>
              <a:t>+ </a:t>
            </a:r>
            <a:r>
              <a:rPr lang="vi-VN" sz="4800" dirty="0" smtClean="0"/>
              <a:t>ReFEEHS proje</a:t>
            </a:r>
            <a:r>
              <a:rPr lang="sr-Latn-RS" sz="4800" dirty="0" err="1" smtClean="0">
                <a:latin typeface="Bookman Old Style" panose="02050604050505020204" pitchFamily="18" charset="0"/>
              </a:rPr>
              <a:t>ct</a:t>
            </a:r>
            <a:r>
              <a:rPr lang="sr-Latn-RS" sz="4800" dirty="0" smtClean="0">
                <a:latin typeface="Bookman Old Style" panose="02050604050505020204" pitchFamily="18" charset="0"/>
              </a:rPr>
              <a:t> </a:t>
            </a:r>
            <a:r>
              <a:rPr lang="sr-Latn-RS" sz="4800" dirty="0">
                <a:latin typeface="Bookman Old Style" panose="02050604050505020204" pitchFamily="18" charset="0"/>
              </a:rPr>
              <a:t>(2015-2018</a:t>
            </a:r>
            <a:r>
              <a:rPr lang="sr-Latn-RS" sz="4800" dirty="0" smtClean="0">
                <a:latin typeface="Bookman Old Style" panose="02050604050505020204" pitchFamily="18" charset="0"/>
              </a:rPr>
              <a:t>)</a:t>
            </a:r>
            <a:endParaRPr lang="en-GB" sz="48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894567"/>
            <a:ext cx="5856651" cy="42244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Latn-RS" sz="3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3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bjectives</a:t>
            </a:r>
            <a:r>
              <a:rPr lang="en-GB" sz="3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1. Reinforcement and modernization of experiential education (clinical experience, students’ professional practice) curricula in health sciences, including medicine, dentistry, pharmacy and nursing.</a:t>
            </a:r>
          </a:p>
          <a:p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2. Introduction of </a:t>
            </a:r>
            <a:r>
              <a:rPr lang="en-GB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interprofessional</a:t>
            </a:r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 teaching and learning activities, including new joint </a:t>
            </a:r>
            <a:r>
              <a:rPr lang="en-GB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interprofessional</a:t>
            </a:r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 courses for all health science students.</a:t>
            </a:r>
          </a:p>
          <a:p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3. Teaching Competencies Development of academic staff and teacher practitioners, including introduction of Teaching Certificate study programme.</a:t>
            </a:r>
          </a:p>
          <a:p>
            <a:endParaRPr lang="en-GB" dirty="0"/>
          </a:p>
        </p:txBody>
      </p:sp>
      <p:pic>
        <p:nvPicPr>
          <p:cNvPr id="3074" name="Picture 2" descr="C:\Users\korisnik\OneDrive - Farmaceutski fakultet\Attachments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77446"/>
            <a:ext cx="5295397" cy="307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9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5413" y="5446697"/>
            <a:ext cx="8064896" cy="11490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sr-Latn-RS" sz="6700" dirty="0" err="1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WhoLeIPE</a:t>
            </a:r>
            <a:endParaRPr lang="sr-Latn-RS" sz="2700" i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15413" y="2741269"/>
            <a:ext cx="11101903" cy="1927225"/>
          </a:xfrm>
        </p:spPr>
        <p:txBody>
          <a:bodyPr/>
          <a:lstStyle/>
          <a:p>
            <a:r>
              <a:rPr lang="en-GB" sz="3300" i="1" dirty="0">
                <a:latin typeface="Bookman Old Style" panose="02050604050505020204" pitchFamily="18" charset="0"/>
              </a:rPr>
              <a:t>LEARNING </a:t>
            </a:r>
            <a:r>
              <a:rPr lang="sr-Latn-RS" sz="3300" i="1" dirty="0">
                <a:latin typeface="Bookman Old Style" panose="02050604050505020204" pitchFamily="18" charset="0"/>
              </a:rPr>
              <a:t>A</a:t>
            </a:r>
            <a:r>
              <a:rPr lang="en-GB" sz="3300" i="1" dirty="0">
                <a:latin typeface="Bookman Old Style" panose="02050604050505020204" pitchFamily="18" charset="0"/>
              </a:rPr>
              <a:t>ND WORKING TOGETHER </a:t>
            </a:r>
            <a:r>
              <a:rPr lang="sr-Latn-RS" sz="3300" i="1" dirty="0">
                <a:latin typeface="Bookman Old Style" panose="02050604050505020204" pitchFamily="18" charset="0"/>
              </a:rPr>
              <a:t/>
            </a:r>
            <a:br>
              <a:rPr lang="sr-Latn-RS" sz="3300" i="1" dirty="0">
                <a:latin typeface="Bookman Old Style" panose="02050604050505020204" pitchFamily="18" charset="0"/>
              </a:rPr>
            </a:br>
            <a:r>
              <a:rPr lang="sr-Latn-RS" sz="3300" i="1" dirty="0">
                <a:latin typeface="Bookman Old Style" panose="02050604050505020204" pitchFamily="18" charset="0"/>
              </a:rPr>
              <a:t>F</a:t>
            </a:r>
            <a:r>
              <a:rPr lang="en-GB" sz="3300" i="1" dirty="0">
                <a:latin typeface="Bookman Old Style" panose="02050604050505020204" pitchFamily="18" charset="0"/>
              </a:rPr>
              <a:t>OR IMPROVED HEALTHCARE OUTCOMES – </a:t>
            </a:r>
            <a:br>
              <a:rPr lang="en-GB" sz="3300" i="1" dirty="0">
                <a:latin typeface="Bookman Old Style" panose="02050604050505020204" pitchFamily="18" charset="0"/>
              </a:rPr>
            </a:br>
            <a:r>
              <a:rPr lang="en-GB" sz="3300" i="1" dirty="0">
                <a:latin typeface="Bookman Old Style" panose="02050604050505020204" pitchFamily="18" charset="0"/>
              </a:rPr>
              <a:t>STRENGTHENING INTERPROFESSIONAL EDUCATION</a:t>
            </a:r>
            <a:endParaRPr lang="sr-Latn-RS" sz="3300" i="1" dirty="0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28182" y="5541235"/>
            <a:ext cx="4288121" cy="1151979"/>
            <a:chOff x="4500423" y="4065942"/>
            <a:chExt cx="3504123" cy="100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815413" y="984938"/>
            <a:ext cx="11200889" cy="16004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GB" sz="3200" dirty="0">
                <a:latin typeface="Bookman Old Style" panose="02050604050505020204" pitchFamily="18" charset="0"/>
              </a:rPr>
              <a:t>UČENJE I ZAJEDNIČKI RAD U CILJU POBOLJŠANJA ZDRAVSTVENIH ISHODA – </a:t>
            </a:r>
            <a:endParaRPr lang="sr-Latn-RS" sz="3200" dirty="0">
              <a:latin typeface="Bookman Old Style" panose="02050604050505020204" pitchFamily="18" charset="0"/>
            </a:endParaRPr>
          </a:p>
          <a:p>
            <a:r>
              <a:rPr lang="en-GB" sz="3200" dirty="0">
                <a:latin typeface="Bookman Old Style" panose="02050604050505020204" pitchFamily="18" charset="0"/>
              </a:rPr>
              <a:t>JAČANJE INTERPROFESIONALNOG OBRAZOVANJA</a:t>
            </a:r>
          </a:p>
        </p:txBody>
      </p:sp>
    </p:spTree>
    <p:extLst>
      <p:ext uri="{BB962C8B-B14F-4D97-AF65-F5344CB8AC3E}">
        <p14:creationId xmlns:p14="http://schemas.microsoft.com/office/powerpoint/2010/main" val="9091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835"/>
            <a:ext cx="10515600" cy="1325563"/>
          </a:xfrm>
        </p:spPr>
        <p:txBody>
          <a:bodyPr/>
          <a:lstStyle/>
          <a:p>
            <a:r>
              <a:rPr lang="sr-Latn-RS" dirty="0" err="1" smtClean="0">
                <a:latin typeface="Bookman Old Style" panose="02050604050505020204" pitchFamily="18" charset="0"/>
              </a:rPr>
              <a:t>WhoLeIPE</a:t>
            </a:r>
            <a:r>
              <a:rPr lang="sr-Latn-RS" dirty="0" smtClean="0">
                <a:latin typeface="Bookman Old Style" panose="02050604050505020204" pitchFamily="18" charset="0"/>
              </a:rPr>
              <a:t> </a:t>
            </a:r>
            <a:r>
              <a:rPr lang="sr-Latn-RS" dirty="0" err="1" smtClean="0">
                <a:latin typeface="Bookman Old Style" panose="02050604050505020204" pitchFamily="18" charset="0"/>
              </a:rPr>
              <a:t>key</a:t>
            </a:r>
            <a:r>
              <a:rPr lang="sr-Latn-RS" dirty="0" smtClean="0">
                <a:latin typeface="Bookman Old Style" panose="02050604050505020204" pitchFamily="18" charset="0"/>
              </a:rPr>
              <a:t> </a:t>
            </a:r>
            <a:r>
              <a:rPr lang="sr-Latn-RS" dirty="0" err="1" smtClean="0">
                <a:latin typeface="Bookman Old Style" panose="02050604050505020204" pitchFamily="18" charset="0"/>
              </a:rPr>
              <a:t>information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5" y="1426845"/>
            <a:ext cx="11425269" cy="4285469"/>
          </a:xfrm>
        </p:spPr>
        <p:txBody>
          <a:bodyPr>
            <a:normAutofit/>
          </a:bodyPr>
          <a:lstStyle/>
          <a:p>
            <a:r>
              <a:rPr lang="sr-Latn-RS" sz="2300" b="1" dirty="0">
                <a:latin typeface="Cambria" panose="02040503050406030204" pitchFamily="18" charset="0"/>
                <a:ea typeface="Cambria" panose="02040503050406030204" pitchFamily="18" charset="0"/>
              </a:rPr>
              <a:t>Program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r-Latn-R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Erasmus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Action Type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Cooperation partnerships in higher education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(KA220-HED)</a:t>
            </a:r>
            <a:endParaRPr lang="sr-Latn-R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r-Latn-RS" sz="2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Project </a:t>
            </a:r>
            <a:r>
              <a:rPr lang="sr-Latn-RS" sz="2300" b="1" dirty="0">
                <a:latin typeface="Cambria" panose="02040503050406030204" pitchFamily="18" charset="0"/>
                <a:ea typeface="Cambria" panose="02040503050406030204" pitchFamily="18" charset="0"/>
              </a:rPr>
              <a:t>time span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sr-Latn-R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years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(01/12/2024 - 30/11/2027)</a:t>
            </a:r>
          </a:p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Project</a:t>
            </a:r>
            <a:r>
              <a:rPr lang="sr-Latn-R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RS" sz="2300" b="1" dirty="0" err="1">
                <a:latin typeface="Cambria" panose="02040503050406030204" pitchFamily="18" charset="0"/>
                <a:ea typeface="Cambria" panose="02040503050406030204" pitchFamily="18" charset="0"/>
              </a:rPr>
              <a:t>budget</a:t>
            </a:r>
            <a:r>
              <a:rPr lang="sr-Latn-R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lump sum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): 120.000,00 </a:t>
            </a:r>
            <a:r>
              <a:rPr lang="sr-Latn-R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EUR</a:t>
            </a:r>
          </a:p>
          <a:p>
            <a:r>
              <a:rPr lang="sr-Latn-RS" sz="23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Consortium</a:t>
            </a:r>
            <a:r>
              <a:rPr lang="sr-Latn-R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University 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sr-Latn-R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Belgrade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r-Latn-R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coordinator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(UB), </a:t>
            </a:r>
            <a:r>
              <a:rPr lang="sr-Latn-R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Belgrade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r-Latn-R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Serbia</a:t>
            </a:r>
            <a:endParaRPr lang="sr-Latn-R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College 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he Holy &amp;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Undivided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Trinity 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Queen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Elizabeth Near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Dublin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(TCD), </a:t>
            </a:r>
            <a:r>
              <a:rPr lang="sr-Latn-R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Dublin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r-Latn-R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Ireland</a:t>
            </a:r>
            <a:endParaRPr lang="sr-Latn-R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R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Medical</a:t>
            </a:r>
            <a:r>
              <a:rPr lang="sr-Latn-R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University </a:t>
            </a:r>
            <a:r>
              <a:rPr lang="en-GB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Karola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en-GB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arcinkowskie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Poznan</a:t>
            </a: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 (PUMS), Poznan, </a:t>
            </a:r>
            <a:r>
              <a:rPr lang="sr-Latn-R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Poland</a:t>
            </a:r>
            <a:endParaRPr lang="en-GB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sr-Latn-R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7" name="Picture 3" descr="C:\Users\korisnik\OneDrive - Farmaceutski fakultet\Attachments\Desktop\DEsktop\IPE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700617"/>
            <a:ext cx="2021417" cy="18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0" y="5490877"/>
            <a:ext cx="1270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Trinity College Dublin : IE Abr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1" y="5438664"/>
            <a:ext cx="1337044" cy="13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80" y="5543841"/>
            <a:ext cx="1177488" cy="117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 smtClean="0">
                <a:latin typeface="Bookman Old Style" panose="02050604050505020204" pitchFamily="18" charset="0"/>
              </a:rPr>
              <a:t>Objectives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981200"/>
            <a:ext cx="10972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WhoLe</a:t>
            </a:r>
            <a:r>
              <a:rPr lang="en-GB" sz="2700" dirty="0">
                <a:latin typeface="Cambria" panose="02040503050406030204" pitchFamily="18" charset="0"/>
                <a:ea typeface="Cambria" panose="02040503050406030204" pitchFamily="18" charset="0"/>
              </a:rPr>
              <a:t> IPE Project is aimed at the </a:t>
            </a:r>
            <a:r>
              <a:rPr lang="en-GB" sz="27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enhancement of health professionals competencies</a:t>
            </a:r>
            <a:r>
              <a:rPr lang="en-GB" sz="2700" dirty="0">
                <a:latin typeface="Cambria" panose="02040503050406030204" pitchFamily="18" charset="0"/>
                <a:ea typeface="Cambria" panose="02040503050406030204" pitchFamily="18" charset="0"/>
              </a:rPr>
              <a:t> by creating and applying </a:t>
            </a:r>
            <a:r>
              <a:rPr lang="en-GB" sz="2700" u="sng" dirty="0">
                <a:latin typeface="Cambria" panose="02040503050406030204" pitchFamily="18" charset="0"/>
                <a:ea typeface="Cambria" panose="02040503050406030204" pitchFamily="18" charset="0"/>
              </a:rPr>
              <a:t>innovative</a:t>
            </a:r>
            <a:r>
              <a:rPr lang="sr-Latn-RS" sz="27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700" u="sng" dirty="0">
                <a:latin typeface="Cambria" panose="02040503050406030204" pitchFamily="18" charset="0"/>
                <a:ea typeface="Cambria" panose="02040503050406030204" pitchFamily="18" charset="0"/>
              </a:rPr>
              <a:t>learning and teaching practices </a:t>
            </a:r>
            <a:r>
              <a:rPr lang="en-GB" sz="2700" dirty="0">
                <a:latin typeface="Cambria" panose="02040503050406030204" pitchFamily="18" charset="0"/>
                <a:ea typeface="Cambria" panose="02040503050406030204" pitchFamily="18" charset="0"/>
              </a:rPr>
              <a:t>in health professions education. </a:t>
            </a:r>
            <a:endParaRPr lang="sr-Latn-RS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sr-Latn-RS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700" dirty="0">
                <a:latin typeface="Cambria" panose="02040503050406030204" pitchFamily="18" charset="0"/>
                <a:ea typeface="Cambria" panose="02040503050406030204" pitchFamily="18" charset="0"/>
              </a:rPr>
              <a:t>General Project objective is</a:t>
            </a:r>
            <a:r>
              <a:rPr lang="sr-Latn-RS" sz="27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GB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7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advancement of</a:t>
            </a:r>
            <a:r>
              <a:rPr lang="sr-Latn-RS" sz="27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7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IPE </a:t>
            </a:r>
            <a:r>
              <a:rPr lang="en-GB" sz="27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GB" sz="27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interprofessional</a:t>
            </a:r>
            <a:r>
              <a:rPr lang="en-GB" sz="27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collaborative practice </a:t>
            </a:r>
            <a:r>
              <a:rPr lang="en-GB" sz="2700" dirty="0">
                <a:latin typeface="Cambria" panose="02040503050406030204" pitchFamily="18" charset="0"/>
                <a:ea typeface="Cambria" panose="02040503050406030204" pitchFamily="18" charset="0"/>
              </a:rPr>
              <a:t>as foundation for development of</a:t>
            </a:r>
            <a:r>
              <a:rPr lang="sr-Latn-R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700" dirty="0">
                <a:latin typeface="Cambria" panose="02040503050406030204" pitchFamily="18" charset="0"/>
                <a:ea typeface="Cambria" panose="02040503050406030204" pitchFamily="18" charset="0"/>
              </a:rPr>
              <a:t>comprehensive, coordinated, resilient and responsive health system based on the integrative healthcare (IHC) focused on</a:t>
            </a:r>
            <a:r>
              <a:rPr lang="sr-Latn-R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700" dirty="0">
                <a:latin typeface="Cambria" panose="02040503050406030204" pitchFamily="18" charset="0"/>
                <a:ea typeface="Cambria" panose="02040503050406030204" pitchFamily="18" charset="0"/>
              </a:rPr>
              <a:t>the improved patient outcomes.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48680"/>
            <a:ext cx="14903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800" dirty="0" err="1">
                <a:latin typeface="Bookman Old Style" panose="02050604050505020204" pitchFamily="18" charset="0"/>
              </a:rPr>
              <a:t>Implementation</a:t>
            </a:r>
            <a:endParaRPr lang="sr-Latn-RS" sz="4800" dirty="0">
              <a:latin typeface="Bookman Old Style" panose="02050604050505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700809"/>
            <a:ext cx="5472608" cy="6397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RS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Courses</a:t>
            </a:r>
            <a:r>
              <a:rPr lang="sr-Latn-RS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sr-Latn-RS" b="1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activities</a:t>
            </a:r>
            <a:endParaRPr lang="sr-Latn-RS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371" y="2438400"/>
            <a:ext cx="5420789" cy="4254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Development and implementation of innovative learning and teaching programs for: (</a:t>
            </a:r>
            <a:r>
              <a:rPr lang="en-GB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sr-Latn-RS" sz="24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HPs</a:t>
            </a: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(ii)</a:t>
            </a:r>
            <a:r>
              <a:rPr lang="sr-Latn-R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 sciences students</a:t>
            </a:r>
            <a:r>
              <a:rPr lang="sr-Latn-RS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(iii) </a:t>
            </a:r>
            <a:r>
              <a:rPr lang="en-GB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academic staff engaged in </a:t>
            </a:r>
            <a:r>
              <a:rPr lang="sr-Latn-RS" sz="24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HPs</a:t>
            </a:r>
            <a:r>
              <a:rPr lang="sr-Latn-RS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education</a:t>
            </a: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Preparation and publication of relevant supporting materials and educational resources;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Raising awareness among different stakeholders about the importance of </a:t>
            </a:r>
            <a:r>
              <a:rPr lang="sr-Latn-R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IPE </a:t>
            </a: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sr-Latn-R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IHC</a:t>
            </a:r>
            <a:r>
              <a:rPr lang="en-GB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r-Latn-RS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r-Latn-RS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</a:t>
            </a:r>
            <a:r>
              <a:rPr lang="sr-Latn-RS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RS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Packages</a:t>
            </a:r>
            <a:endParaRPr lang="sr-Latn-RS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8021" y="2372883"/>
            <a:ext cx="5903979" cy="3951288"/>
          </a:xfrm>
        </p:spPr>
        <p:txBody>
          <a:bodyPr>
            <a:normAutofit/>
          </a:bodyPr>
          <a:lstStyle/>
          <a:p>
            <a:pPr marL="533387" indent="-533387">
              <a:buFont typeface="+mj-lt"/>
              <a:buAutoNum type="romanLcPeriod"/>
            </a:pPr>
            <a:r>
              <a:rPr lang="sr-Latn-RS" sz="2300" dirty="0">
                <a:latin typeface="Cambria" panose="02040503050406030204" pitchFamily="18" charset="0"/>
                <a:ea typeface="Cambria" panose="02040503050406030204" pitchFamily="18" charset="0"/>
              </a:rPr>
              <a:t>Project </a:t>
            </a:r>
            <a:r>
              <a:rPr lang="sr-Latn-R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Management</a:t>
            </a:r>
            <a:endParaRPr lang="sr-Latn-R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387" indent="-533387">
              <a:buFont typeface="+mj-lt"/>
              <a:buAutoNum type="romanLcPeriod"/>
            </a:pPr>
            <a:r>
              <a:rPr lang="en-GB" sz="2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Towards the Integrated Healthcare</a:t>
            </a:r>
            <a:r>
              <a:rPr lang="sr-Latn-RS" sz="2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(TIH)</a:t>
            </a:r>
          </a:p>
          <a:p>
            <a:pPr marL="533387" indent="-533387">
              <a:buFont typeface="+mj-lt"/>
              <a:buAutoNum type="romanLcPeriod"/>
            </a:pPr>
            <a:r>
              <a:rPr lang="en-GB" sz="2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Strengthening </a:t>
            </a:r>
            <a:r>
              <a:rPr lang="en-GB" sz="23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Interprofessional</a:t>
            </a:r>
            <a:r>
              <a:rPr lang="en-GB" sz="2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Curricula</a:t>
            </a:r>
            <a:r>
              <a:rPr lang="sr-Latn-RS" sz="2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(SIC)</a:t>
            </a:r>
            <a:endParaRPr lang="en-GB" sz="23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387" indent="-533387">
              <a:buFont typeface="+mj-lt"/>
              <a:buAutoNum type="romanLcPeriod"/>
            </a:pPr>
            <a:r>
              <a:rPr lang="sr-Latn-RS" sz="23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Training</a:t>
            </a:r>
            <a:r>
              <a:rPr lang="sr-Latn-RS" sz="2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sr-Latn-RS" sz="23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Trainers</a:t>
            </a:r>
            <a:r>
              <a:rPr lang="sr-Latn-RS" sz="2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sr-Latn-RS" sz="23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</a:t>
            </a:r>
            <a:r>
              <a:rPr lang="sr-Latn-RS" sz="2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23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387" indent="-533387">
              <a:buFont typeface="+mj-lt"/>
              <a:buAutoNum type="romanLcPeriod"/>
            </a:pPr>
            <a:r>
              <a:rPr lang="en-GB" sz="23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Dissemination and Exploitation</a:t>
            </a:r>
            <a:r>
              <a:rPr lang="sr-Latn-RS" sz="23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(D&amp;E)</a:t>
            </a:r>
            <a:endParaRPr lang="en-GB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r-Latn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640</Words>
  <Application>Microsoft Office PowerPoint</Application>
  <PresentationFormat>Custom</PresentationFormat>
  <Paragraphs>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Framework for Action on Interprofessional Education &amp; Collaborative Practice – SZO, 2010 </vt:lpstr>
      <vt:lpstr>Framework for Action on Interprofessional Education &amp; Collaborative Practice – WHO, 2010</vt:lpstr>
      <vt:lpstr>PSI, 2024: Acreditation standards for the Five Year Master’s Degree Programmes in Pharmacy</vt:lpstr>
      <vt:lpstr>Erasmus+ ReFEEHS project (2015-2018)</vt:lpstr>
      <vt:lpstr>LEARNING AND WORKING TOGETHER  FOR IMPROVED HEALTHCARE OUTCOMES –  STRENGTHENING INTERPROFESSIONAL EDUCATION</vt:lpstr>
      <vt:lpstr>WhoLeIPE key information</vt:lpstr>
      <vt:lpstr>Objectives</vt:lpstr>
      <vt:lpstr>Implementation</vt:lpstr>
      <vt:lpstr>Join us: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neskov</dc:creator>
  <cp:lastModifiedBy>.</cp:lastModifiedBy>
  <cp:revision>14</cp:revision>
  <dcterms:created xsi:type="dcterms:W3CDTF">2025-05-13T08:33:06Z</dcterms:created>
  <dcterms:modified xsi:type="dcterms:W3CDTF">2026-03-24T08:57:23Z</dcterms:modified>
</cp:coreProperties>
</file>