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82" r:id="rId4"/>
    <p:sldId id="270" r:id="rId5"/>
    <p:sldId id="286" r:id="rId6"/>
    <p:sldId id="283" r:id="rId7"/>
    <p:sldId id="294" r:id="rId8"/>
    <p:sldId id="295" r:id="rId9"/>
    <p:sldId id="285" r:id="rId10"/>
    <p:sldId id="271" r:id="rId11"/>
    <p:sldId id="296" r:id="rId12"/>
    <p:sldId id="297" r:id="rId13"/>
    <p:sldId id="298" r:id="rId14"/>
    <p:sldId id="293" r:id="rId15"/>
    <p:sldId id="284" r:id="rId16"/>
    <p:sldId id="287" r:id="rId17"/>
    <p:sldId id="288" r:id="rId18"/>
    <p:sldId id="289" r:id="rId19"/>
    <p:sldId id="290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E0CDC-C929-4D9D-BA90-1A21F272985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A62-C9E7-4975-9754-B9876112A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6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" name="Google Shape;11856;g157d7680b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7" name="Google Shape;11857;g157d7680b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" name="Google Shape;11856;g157d7680b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7" name="Google Shape;11857;g157d7680b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" name="Google Shape;11856;g157d7680b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7" name="Google Shape;11857;g157d7680b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8E2-CDAC-4550-89A3-677D1C6E8ED8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C1BB-77F6-4DBC-B61C-A0DE75DBA9D3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B15-1B15-4E70-962B-AD4399A18776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6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1596069" y="2220767"/>
            <a:ext cx="19569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2"/>
          </p:nvPr>
        </p:nvSpPr>
        <p:spPr>
          <a:xfrm>
            <a:off x="5591019" y="2220767"/>
            <a:ext cx="19569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3"/>
          </p:nvPr>
        </p:nvSpPr>
        <p:spPr>
          <a:xfrm>
            <a:off x="1630325" y="3501867"/>
            <a:ext cx="19548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4"/>
          </p:nvPr>
        </p:nvSpPr>
        <p:spPr>
          <a:xfrm>
            <a:off x="5591031" y="3501867"/>
            <a:ext cx="1956900" cy="2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1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41CC-215D-489D-8BC5-198D6D21076B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4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3538-7244-4CAD-8E93-4C9CA06F2EBD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1F8B-3DD5-4990-BE11-EF1672580175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126B-6F1E-4300-B2EE-4657780F83D7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7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2A3-FE4F-44C6-A084-3A40E70233F9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6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8199-B2A4-4DF4-BC70-E7DA80EB0761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2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1F04-E2CF-4045-95AE-319F5D9CFBD8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3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880D-5DD3-4E7B-B72E-8FFD2640605C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5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86FE-7500-4B6B-AE2D-D5572F17DC86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8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686800" cy="1470025"/>
          </a:xfrm>
        </p:spPr>
        <p:txBody>
          <a:bodyPr>
            <a:noAutofit/>
          </a:bodyPr>
          <a:lstStyle/>
          <a:p>
            <a:r>
              <a:rPr lang="vi-VN" sz="3200" b="1" dirty="0"/>
              <a:t>Značaj interprofesionalnog obrazovanja za unapređenje integrativne </a:t>
            </a:r>
            <a:r>
              <a:rPr lang="vi-VN" sz="3200" b="1" dirty="0" smtClean="0"/>
              <a:t>zdravstvene</a:t>
            </a:r>
            <a:r>
              <a:rPr lang="sr-Latn-RS" sz="3200" b="1" dirty="0" smtClean="0"/>
              <a:t> </a:t>
            </a:r>
            <a:r>
              <a:rPr lang="vi-VN" sz="3200" b="1" dirty="0" smtClean="0"/>
              <a:t>zaštite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10600" cy="2209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Doc. dr Andrijana Milošević Georgiev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Prof. dr Marina Odalović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Mr </a:t>
            </a:r>
            <a:r>
              <a:rPr lang="sr-Latn-RS" sz="2000" dirty="0">
                <a:solidFill>
                  <a:schemeClr val="tx1"/>
                </a:solidFill>
              </a:rPr>
              <a:t>f</a:t>
            </a:r>
            <a:r>
              <a:rPr lang="sr-Latn-RS" sz="2000" dirty="0" smtClean="0">
                <a:solidFill>
                  <a:schemeClr val="tx1"/>
                </a:solidFill>
              </a:rPr>
              <a:t>arm. Lea Neškov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Mr farm. Sonja Nikić</a:t>
            </a:r>
          </a:p>
          <a:p>
            <a:pPr algn="l"/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Katedra za socijalnu farmaciju i farmaceutsko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zakonodavstvo, Univerzitet u Beogradu – Farmaceutski fakultet 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115939"/>
            <a:ext cx="3895731" cy="1219200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237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939"/>
            <a:ext cx="788168" cy="95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" name="Google Shape;12186;p63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Značaj IPO</a:t>
            </a:r>
            <a:endParaRPr dirty="0"/>
          </a:p>
        </p:txBody>
      </p:sp>
      <p:sp>
        <p:nvSpPr>
          <p:cNvPr id="12189" name="Google Shape;12189;p63"/>
          <p:cNvSpPr txBox="1">
            <a:spLocks noGrp="1"/>
          </p:cNvSpPr>
          <p:nvPr>
            <p:ph type="subTitle" idx="3"/>
          </p:nvPr>
        </p:nvSpPr>
        <p:spPr>
          <a:xfrm>
            <a:off x="304800" y="1600200"/>
            <a:ext cx="3958334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sr-Latn-RS" sz="1800" dirty="0" smtClean="0"/>
              <a:t>Većina grešaka u zdravstvenoj zaštiti nastaje zbog pogrešne komunikacije unutar timova, a ne zbog nesposobnosti ili nepažnje pojedinca </a:t>
            </a:r>
            <a:endParaRPr lang="sr-Latn-RS" sz="1800" dirty="0"/>
          </a:p>
        </p:txBody>
      </p:sp>
      <p:sp>
        <p:nvSpPr>
          <p:cNvPr id="5" name="Rectangle 4"/>
          <p:cNvSpPr/>
          <p:nvPr/>
        </p:nvSpPr>
        <p:spPr>
          <a:xfrm>
            <a:off x="4724400" y="21336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/>
              <a:t>Svaki član zdravstvenog tima treba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sr-Latn-RS" dirty="0" smtClean="0"/>
              <a:t>razume ulogu drugih članova iz različitih profesija koristeći</a:t>
            </a:r>
            <a:r>
              <a:rPr lang="en-US" dirty="0" smtClean="0"/>
              <a:t> </a:t>
            </a:r>
            <a:r>
              <a:rPr lang="sr-Latn-RS" dirty="0" smtClean="0"/>
              <a:t>odgovarajuće</a:t>
            </a:r>
            <a:r>
              <a:rPr lang="en-US" dirty="0" smtClean="0"/>
              <a:t> </a:t>
            </a:r>
            <a:r>
              <a:rPr lang="sr-Latn-RS" dirty="0" smtClean="0"/>
              <a:t>veštine</a:t>
            </a:r>
            <a:r>
              <a:rPr lang="en-US" dirty="0" smtClean="0"/>
              <a:t> </a:t>
            </a:r>
            <a:r>
              <a:rPr lang="sr-Latn-RS" dirty="0" smtClean="0"/>
              <a:t>komunikacije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upravljanja konfliktima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67683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dirty="0" smtClean="0"/>
              <a:t>IPO povećava zadovoljstvo poslom i smanjuje napetost na radnom mestu i konflikte; </a:t>
            </a:r>
            <a:r>
              <a:rPr lang="vi-VN" dirty="0" smtClean="0"/>
              <a:t>Takođe</a:t>
            </a:r>
            <a:r>
              <a:rPr lang="sr-Latn-RS" dirty="0" smtClean="0"/>
              <a:t>, </a:t>
            </a:r>
            <a:r>
              <a:rPr lang="vi-VN" dirty="0" smtClean="0"/>
              <a:t>ima </a:t>
            </a:r>
            <a:r>
              <a:rPr lang="vi-VN" dirty="0"/>
              <a:t>pozitivan efekat na negu pacijenata, zadovoljstvo pacijenata i porodice, bezbednost pacijenata </a:t>
            </a:r>
            <a:r>
              <a:rPr lang="vi-VN" dirty="0" smtClean="0"/>
              <a:t>i </a:t>
            </a:r>
            <a:r>
              <a:rPr lang="vi-VN" dirty="0"/>
              <a:t>stope </a:t>
            </a:r>
            <a:r>
              <a:rPr lang="vi-VN" dirty="0" smtClean="0"/>
              <a:t>grešaka</a:t>
            </a:r>
            <a:r>
              <a:rPr lang="sr-Latn-RS" dirty="0" smtClean="0"/>
              <a:t>.</a:t>
            </a:r>
            <a:r>
              <a:rPr lang="vi-VN" dirty="0" smtClean="0"/>
              <a:t> 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5168283" y="3810000"/>
            <a:ext cx="3823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IPO je isplativ i dovodi do ušteda smanjenjem korišćenja usluga, što dovodi do manjeg broja medicinskih testiranja</a:t>
            </a:r>
            <a:endParaRPr lang="sr-Latn-RS" dirty="0"/>
          </a:p>
        </p:txBody>
      </p:sp>
      <p:sp>
        <p:nvSpPr>
          <p:cNvPr id="8" name="Rectangle 7"/>
          <p:cNvSpPr/>
          <p:nvPr/>
        </p:nvSpPr>
        <p:spPr>
          <a:xfrm>
            <a:off x="6858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/>
              <a:t>Studenti bolje razumeju prednosti svoje profesije i jačaju svoje samopouzdanje u saradnji sa timovima zdravstvenih radnika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0865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VRSTE AKTIVNOSTI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1800" dirty="0" smtClean="0">
                <a:latin typeface="+mj-lt"/>
              </a:rPr>
              <a:t>Aktivnosti IP</a:t>
            </a:r>
            <a:r>
              <a:rPr lang="sr-Latn-RS" sz="1800" dirty="0" smtClean="0">
                <a:latin typeface="+mj-lt"/>
              </a:rPr>
              <a:t>O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u kliničkom okruženju mogu da vode kliničari, </a:t>
            </a:r>
            <a:r>
              <a:rPr lang="sr-Latn-RS" sz="1800" dirty="0" smtClean="0">
                <a:latin typeface="+mj-lt"/>
              </a:rPr>
              <a:t>nastavnici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ili sami studenti. </a:t>
            </a:r>
          </a:p>
          <a:p>
            <a:r>
              <a:rPr lang="vi-VN" sz="1800" dirty="0">
                <a:latin typeface="+mj-lt"/>
              </a:rPr>
              <a:t>Aktivnosti koje predvode učenici </a:t>
            </a: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često </a:t>
            </a:r>
            <a:r>
              <a:rPr lang="sr-Latn-RS" sz="1800" dirty="0" smtClean="0">
                <a:latin typeface="+mj-lt"/>
              </a:rPr>
              <a:t>su </a:t>
            </a:r>
            <a:r>
              <a:rPr lang="vi-VN" sz="1800" dirty="0" smtClean="0">
                <a:latin typeface="+mj-lt"/>
              </a:rPr>
              <a:t>najefikasnije </a:t>
            </a:r>
            <a:r>
              <a:rPr lang="vi-VN" sz="1800" dirty="0">
                <a:latin typeface="+mj-lt"/>
              </a:rPr>
              <a:t>i često </a:t>
            </a:r>
            <a:r>
              <a:rPr lang="vi-VN" sz="1800" dirty="0" smtClean="0">
                <a:latin typeface="+mj-lt"/>
              </a:rPr>
              <a:t>uključuju </a:t>
            </a:r>
            <a:r>
              <a:rPr lang="vi-VN" sz="1800" dirty="0">
                <a:latin typeface="+mj-lt"/>
              </a:rPr>
              <a:t>mnoge veštine potrebne za </a:t>
            </a:r>
            <a:r>
              <a:rPr lang="sr-Latn-RS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timski rad</a:t>
            </a:r>
            <a:endParaRPr lang="sr-Latn-RS" sz="1800" dirty="0" smtClean="0">
              <a:latin typeface="+mj-lt"/>
            </a:endParaRPr>
          </a:p>
          <a:p>
            <a:r>
              <a:rPr lang="vi-VN" sz="1800" dirty="0" smtClean="0">
                <a:latin typeface="+mj-lt"/>
              </a:rPr>
              <a:t>Aktivnosti </a:t>
            </a:r>
            <a:r>
              <a:rPr lang="vi-VN" sz="1800" dirty="0">
                <a:latin typeface="+mj-lt"/>
              </a:rPr>
              <a:t>koje predvode kliničari </a:t>
            </a: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mogu </a:t>
            </a:r>
            <a:r>
              <a:rPr lang="vi-VN" sz="1800" dirty="0">
                <a:latin typeface="+mj-lt"/>
              </a:rPr>
              <a:t>biti deo svakodnevne </a:t>
            </a:r>
            <a:r>
              <a:rPr lang="vi-VN" sz="1800" dirty="0" smtClean="0">
                <a:latin typeface="+mj-lt"/>
              </a:rPr>
              <a:t>rutine</a:t>
            </a:r>
            <a:r>
              <a:rPr lang="sr-Latn-RS" sz="1800" dirty="0" smtClean="0">
                <a:latin typeface="+mj-lt"/>
              </a:rPr>
              <a:t>: </a:t>
            </a:r>
            <a:r>
              <a:rPr lang="vi-VN" sz="1800" dirty="0" smtClean="0">
                <a:latin typeface="+mj-lt"/>
              </a:rPr>
              <a:t>obila</a:t>
            </a:r>
            <a:r>
              <a:rPr lang="sr-Latn-RS" sz="1800" dirty="0" smtClean="0">
                <a:latin typeface="+mj-lt"/>
              </a:rPr>
              <a:t>zak</a:t>
            </a:r>
            <a:r>
              <a:rPr lang="vi-VN" sz="1800" dirty="0" smtClean="0">
                <a:latin typeface="+mj-lt"/>
              </a:rPr>
              <a:t> jedinic</a:t>
            </a:r>
            <a:r>
              <a:rPr lang="sr-Latn-RS" sz="1800" dirty="0" smtClean="0">
                <a:latin typeface="+mj-lt"/>
              </a:rPr>
              <a:t>e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ili </a:t>
            </a:r>
            <a:r>
              <a:rPr lang="vi-VN" sz="1800" dirty="0" smtClean="0">
                <a:latin typeface="+mj-lt"/>
              </a:rPr>
              <a:t>konferencij</a:t>
            </a:r>
            <a:r>
              <a:rPr lang="sr-Latn-RS" sz="1800" dirty="0" smtClean="0">
                <a:latin typeface="+mj-lt"/>
              </a:rPr>
              <a:t>a, p</a:t>
            </a:r>
            <a:r>
              <a:rPr lang="vi-VN" sz="1800" dirty="0" smtClean="0">
                <a:latin typeface="+mj-lt"/>
              </a:rPr>
              <a:t>osete </a:t>
            </a:r>
            <a:r>
              <a:rPr lang="vi-VN" sz="1800" dirty="0">
                <a:latin typeface="+mj-lt"/>
              </a:rPr>
              <a:t>drugim </a:t>
            </a:r>
            <a:r>
              <a:rPr lang="sr-Latn-RS" sz="1800" dirty="0" smtClean="0">
                <a:latin typeface="+mj-lt"/>
              </a:rPr>
              <a:t>odeljenjima </a:t>
            </a:r>
            <a:r>
              <a:rPr lang="vi-VN" sz="1800" dirty="0" smtClean="0">
                <a:latin typeface="+mj-lt"/>
              </a:rPr>
              <a:t>ili klijent</a:t>
            </a:r>
            <a:r>
              <a:rPr lang="sr-Latn-RS" sz="1800" dirty="0" smtClean="0">
                <a:latin typeface="+mj-lt"/>
              </a:rPr>
              <a:t>ima</a:t>
            </a:r>
            <a:r>
              <a:rPr lang="vi-VN" sz="1800" dirty="0" smtClean="0">
                <a:latin typeface="+mj-lt"/>
              </a:rPr>
              <a:t> </a:t>
            </a:r>
            <a:endParaRPr lang="vi-VN" sz="1800" dirty="0">
              <a:latin typeface="+mj-lt"/>
            </a:endParaRPr>
          </a:p>
          <a:p>
            <a:r>
              <a:rPr lang="vi-VN" sz="1800" dirty="0" smtClean="0">
                <a:latin typeface="+mj-lt"/>
              </a:rPr>
              <a:t>aktivnosti </a:t>
            </a:r>
            <a:r>
              <a:rPr lang="vi-VN" sz="1800" dirty="0">
                <a:latin typeface="+mj-lt"/>
              </a:rPr>
              <a:t>koje vodi nastavnik </a:t>
            </a:r>
            <a:endParaRPr lang="sr-Latn-RS" sz="1800" dirty="0" smtClean="0">
              <a:latin typeface="+mj-lt"/>
            </a:endParaRP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predstavljanje </a:t>
            </a:r>
            <a:r>
              <a:rPr lang="vi-VN" sz="1800" dirty="0">
                <a:latin typeface="+mj-lt"/>
              </a:rPr>
              <a:t>specifične teme od interesa za više </a:t>
            </a:r>
            <a:r>
              <a:rPr lang="vi-VN" sz="1800" dirty="0" smtClean="0">
                <a:latin typeface="+mj-lt"/>
              </a:rPr>
              <a:t>profesija</a:t>
            </a:r>
            <a:r>
              <a:rPr lang="sr-Latn-RS" sz="1800" dirty="0" smtClean="0">
                <a:latin typeface="+mj-lt"/>
              </a:rPr>
              <a:t>. </a:t>
            </a:r>
            <a:r>
              <a:rPr lang="vi-VN" sz="1800" dirty="0" smtClean="0">
                <a:latin typeface="+mj-lt"/>
              </a:rPr>
              <a:t>Ovo </a:t>
            </a:r>
            <a:r>
              <a:rPr lang="vi-VN" sz="1800" dirty="0">
                <a:latin typeface="+mj-lt"/>
              </a:rPr>
              <a:t>može biti praćeno grupnom diskusijom, ili bi tutor mogao facilitirati forum </a:t>
            </a:r>
            <a:r>
              <a:rPr lang="vi-VN" sz="1800" dirty="0" smtClean="0">
                <a:latin typeface="+mj-lt"/>
              </a:rPr>
              <a:t>za</a:t>
            </a:r>
            <a:r>
              <a:rPr lang="sr-Latn-RS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istraživanje </a:t>
            </a:r>
            <a:r>
              <a:rPr lang="vi-VN" sz="1800" dirty="0">
                <a:latin typeface="+mj-lt"/>
              </a:rPr>
              <a:t>teme na različite načine </a:t>
            </a:r>
            <a:endParaRPr lang="sr-Latn-RS" sz="1800" dirty="0" smtClean="0">
              <a:latin typeface="+mj-lt"/>
            </a:endParaRPr>
          </a:p>
          <a:p>
            <a:pPr marL="0" indent="0">
              <a:buNone/>
            </a:pPr>
            <a:endParaRPr lang="sr-Latn-RS" sz="1800" dirty="0" smtClean="0">
              <a:latin typeface="+mj-lt"/>
            </a:endParaRP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Predavači treba</a:t>
            </a:r>
            <a:r>
              <a:rPr lang="sr-Latn-RS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da </a:t>
            </a:r>
            <a:r>
              <a:rPr lang="vi-VN" sz="1800" dirty="0">
                <a:latin typeface="+mj-lt"/>
              </a:rPr>
              <a:t>budu dobro upućeni u međuprofesionalni timski rad i uloge, i da budu u stanju da predstave u stilu koji je relevantan za više </a:t>
            </a:r>
            <a:r>
              <a:rPr lang="vi-VN" sz="1800" dirty="0" smtClean="0">
                <a:latin typeface="+mj-lt"/>
              </a:rPr>
              <a:t>zdravstvenih </a:t>
            </a:r>
            <a:r>
              <a:rPr lang="vi-VN" sz="1800" dirty="0">
                <a:latin typeface="+mj-lt"/>
              </a:rPr>
              <a:t>profesija. </a:t>
            </a:r>
            <a:r>
              <a:rPr lang="vi-VN" sz="1800" dirty="0" smtClean="0">
                <a:latin typeface="+mj-lt"/>
              </a:rPr>
              <a:t>Direktan </a:t>
            </a:r>
            <a:r>
              <a:rPr lang="vi-VN" sz="1800" dirty="0">
                <a:latin typeface="+mj-lt"/>
              </a:rPr>
              <a:t>format predavanja bez </a:t>
            </a:r>
            <a:r>
              <a:rPr lang="vi-VN" sz="1800" dirty="0" smtClean="0">
                <a:latin typeface="+mj-lt"/>
              </a:rPr>
              <a:t>aktivnog </a:t>
            </a:r>
            <a:r>
              <a:rPr lang="vi-VN" sz="1800" dirty="0">
                <a:latin typeface="+mj-lt"/>
              </a:rPr>
              <a:t>učešća studenata generalno treba izbegavati.</a:t>
            </a:r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1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Pacijenti kao nastavnici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odlični</a:t>
            </a:r>
            <a:r>
              <a:rPr lang="en-US" dirty="0"/>
              <a:t> </a:t>
            </a:r>
            <a:r>
              <a:rPr lang="en-US" dirty="0" err="1"/>
              <a:t>nastavnici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uključeni</a:t>
            </a:r>
            <a:r>
              <a:rPr lang="en-US" dirty="0"/>
              <a:t> u </a:t>
            </a:r>
            <a:r>
              <a:rPr lang="en-US" dirty="0" smtClean="0"/>
              <a:t>IP</a:t>
            </a:r>
            <a:r>
              <a:rPr lang="sr-Latn-RS" dirty="0" smtClean="0"/>
              <a:t>O</a:t>
            </a:r>
            <a:r>
              <a:rPr lang="en-US" dirty="0" smtClean="0"/>
              <a:t> </a:t>
            </a:r>
            <a:r>
              <a:rPr lang="en-US" dirty="0" err="1"/>
              <a:t>gde</a:t>
            </a:r>
            <a:r>
              <a:rPr lang="en-US" dirty="0"/>
              <a:t> god je to </a:t>
            </a:r>
            <a:r>
              <a:rPr lang="en-US" dirty="0" err="1"/>
              <a:t>moguće</a:t>
            </a:r>
            <a:r>
              <a:rPr lang="en-US" dirty="0"/>
              <a:t>. </a:t>
            </a:r>
            <a:endParaRPr lang="sr-Latn-RS" dirty="0"/>
          </a:p>
          <a:p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Primeri</a:t>
            </a:r>
            <a:r>
              <a:rPr lang="en-US" dirty="0" smtClean="0"/>
              <a:t> IP</a:t>
            </a:r>
            <a:r>
              <a:rPr lang="sr-Latn-RS" dirty="0" smtClean="0"/>
              <a:t>O</a:t>
            </a:r>
            <a:r>
              <a:rPr lang="en-US" dirty="0" smtClean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pacijente</a:t>
            </a:r>
            <a:r>
              <a:rPr lang="en-US" dirty="0"/>
              <a:t>: </a:t>
            </a:r>
          </a:p>
          <a:p>
            <a:r>
              <a:rPr lang="en-US" dirty="0" err="1" smtClean="0"/>
              <a:t>Intervjui</a:t>
            </a:r>
            <a:r>
              <a:rPr lang="en-US" dirty="0" smtClean="0"/>
              <a:t> </a:t>
            </a:r>
            <a:r>
              <a:rPr lang="en-US" dirty="0"/>
              <a:t>sa </a:t>
            </a:r>
            <a:r>
              <a:rPr lang="en-US" dirty="0" err="1"/>
              <a:t>pacijentima</a:t>
            </a:r>
            <a:r>
              <a:rPr lang="en-US" dirty="0"/>
              <a:t> </a:t>
            </a:r>
          </a:p>
          <a:p>
            <a:r>
              <a:rPr lang="en-US" dirty="0" err="1" smtClean="0"/>
              <a:t>Planiranje</a:t>
            </a:r>
            <a:r>
              <a:rPr lang="en-US" dirty="0" smtClean="0"/>
              <a:t> </a:t>
            </a:r>
            <a:r>
              <a:rPr lang="en-US" dirty="0" err="1"/>
              <a:t>nege</a:t>
            </a:r>
            <a:r>
              <a:rPr lang="en-US" dirty="0"/>
              <a:t> </a:t>
            </a:r>
          </a:p>
          <a:p>
            <a:r>
              <a:rPr lang="en-US" dirty="0" err="1" smtClean="0"/>
              <a:t>Obilasci</a:t>
            </a:r>
            <a:r>
              <a:rPr lang="en-US" dirty="0" smtClean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sr-Latn-RS" dirty="0" smtClean="0"/>
              <a:t>pa</a:t>
            </a:r>
            <a:r>
              <a:rPr lang="en-US" dirty="0" err="1" smtClean="0"/>
              <a:t>cijenta</a:t>
            </a:r>
            <a:r>
              <a:rPr lang="en-US" dirty="0" smtClean="0"/>
              <a:t>/</a:t>
            </a:r>
            <a:r>
              <a:rPr lang="sr-Latn-RS" dirty="0" smtClean="0"/>
              <a:t> </a:t>
            </a:r>
            <a:r>
              <a:rPr lang="en-US" dirty="0" err="1" smtClean="0"/>
              <a:t>klijenta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latin typeface="+mj-lt"/>
              </a:rPr>
              <a:t>Društveni događaji </a:t>
            </a:r>
            <a:endParaRPr lang="sr-Latn-R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smtClean="0">
                <a:latin typeface="+mj-lt"/>
              </a:rPr>
              <a:t>društvene </a:t>
            </a:r>
            <a:r>
              <a:rPr lang="vi-VN" dirty="0">
                <a:latin typeface="+mj-lt"/>
              </a:rPr>
              <a:t>događaje treba uključiti kao deo studentskog dana, a ne </a:t>
            </a:r>
            <a:r>
              <a:rPr lang="vi-VN" dirty="0" smtClean="0">
                <a:latin typeface="+mj-lt"/>
              </a:rPr>
              <a:t>da </a:t>
            </a:r>
            <a:r>
              <a:rPr lang="vi-VN" dirty="0">
                <a:latin typeface="+mj-lt"/>
              </a:rPr>
              <a:t>zahtevaju prisustvo van radnog </a:t>
            </a:r>
            <a:r>
              <a:rPr lang="vi-VN" dirty="0" smtClean="0">
                <a:latin typeface="+mj-lt"/>
              </a:rPr>
              <a:t>vremena</a:t>
            </a:r>
            <a:endParaRPr lang="sr-Latn-R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+mj-lt"/>
              </a:rPr>
              <a:t>u</a:t>
            </a:r>
            <a:r>
              <a:rPr lang="vi-VN" dirty="0" smtClean="0">
                <a:latin typeface="+mj-lt"/>
              </a:rPr>
              <a:t>poznavajući </a:t>
            </a:r>
            <a:r>
              <a:rPr lang="vi-VN" dirty="0">
                <a:latin typeface="+mj-lt"/>
              </a:rPr>
              <a:t>jedni </a:t>
            </a:r>
            <a:r>
              <a:rPr lang="vi-VN" dirty="0" smtClean="0">
                <a:latin typeface="+mj-lt"/>
              </a:rPr>
              <a:t>druge </a:t>
            </a:r>
            <a:r>
              <a:rPr lang="vi-VN" dirty="0">
                <a:latin typeface="+mj-lt"/>
              </a:rPr>
              <a:t>u opuštenom, društvenom okruženju, učenici uče da cene i </a:t>
            </a:r>
            <a:r>
              <a:rPr lang="vi-VN" dirty="0" smtClean="0">
                <a:latin typeface="+mj-lt"/>
              </a:rPr>
              <a:t>grade</a:t>
            </a:r>
            <a:r>
              <a:rPr lang="sr-Latn-R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poverenje </a:t>
            </a:r>
            <a:r>
              <a:rPr lang="vi-VN" dirty="0">
                <a:latin typeface="+mj-lt"/>
              </a:rPr>
              <a:t>jedni prema drugima. </a:t>
            </a:r>
            <a:endParaRPr lang="sr-Latn-R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+mj-lt"/>
              </a:rPr>
              <a:t>d</a:t>
            </a:r>
            <a:r>
              <a:rPr lang="vi-VN" dirty="0" smtClean="0">
                <a:latin typeface="+mj-lt"/>
              </a:rPr>
              <a:t>ogađaji </a:t>
            </a:r>
            <a:r>
              <a:rPr lang="vi-VN" dirty="0">
                <a:latin typeface="+mj-lt"/>
              </a:rPr>
              <a:t>mogu uključivati: ručak, pauze za kafu za umrežavanje ili </a:t>
            </a:r>
            <a:r>
              <a:rPr lang="vi-VN" dirty="0" smtClean="0">
                <a:latin typeface="+mj-lt"/>
              </a:rPr>
              <a:t>noć</a:t>
            </a:r>
            <a:r>
              <a:rPr lang="sr-Latn-RS" dirty="0" smtClean="0">
                <a:latin typeface="+mj-lt"/>
              </a:rPr>
              <a:t>ni provod</a:t>
            </a:r>
            <a:r>
              <a:rPr lang="vi-VN" dirty="0" smtClean="0">
                <a:latin typeface="+mj-lt"/>
              </a:rPr>
              <a:t>. </a:t>
            </a:r>
            <a:endParaRPr lang="vi-V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11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Problemi u implementaciji IPO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648599"/>
            <a:ext cx="290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noProof="1" smtClean="0"/>
              <a:t>Nedostatak eksperata za IPO </a:t>
            </a:r>
            <a:endParaRPr lang="sr-Latn-RS" noProof="1"/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Većina nastavnih planova i programa za zdravstvene nauke su nefleksibilni u pogledu njihovog programa</a:t>
            </a:r>
            <a:endParaRPr lang="sr-Latn-RS" dirty="0"/>
          </a:p>
        </p:txBody>
      </p:sp>
      <p:sp>
        <p:nvSpPr>
          <p:cNvPr id="8" name="Rectangle 7"/>
          <p:cNvSpPr/>
          <p:nvPr/>
        </p:nvSpPr>
        <p:spPr>
          <a:xfrm>
            <a:off x="381000" y="2525671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j-lt"/>
              </a:rPr>
              <a:t>Studenti zdravstvene </a:t>
            </a:r>
            <a:r>
              <a:rPr lang="sr-Latn-RS" dirty="0" smtClean="0">
                <a:latin typeface="+mj-lt"/>
              </a:rPr>
              <a:t>struke </a:t>
            </a:r>
            <a:r>
              <a:rPr lang="vi-VN" dirty="0" smtClean="0">
                <a:latin typeface="+mj-lt"/>
              </a:rPr>
              <a:t>možda </a:t>
            </a:r>
            <a:r>
              <a:rPr lang="vi-VN" dirty="0">
                <a:latin typeface="+mj-lt"/>
              </a:rPr>
              <a:t>nemaju dovoljno vremena da učestvuju u aktivnostima zasnovanim na </a:t>
            </a:r>
            <a:r>
              <a:rPr lang="vi-VN" dirty="0" smtClean="0">
                <a:latin typeface="+mj-lt"/>
              </a:rPr>
              <a:t>IP</a:t>
            </a:r>
            <a:r>
              <a:rPr lang="sr-Latn-RS" dirty="0" smtClean="0">
                <a:latin typeface="+mj-lt"/>
              </a:rPr>
              <a:t>O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0386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latin typeface="+mj-lt"/>
              </a:rPr>
              <a:t>Uobičajene prepreke </a:t>
            </a:r>
            <a:r>
              <a:rPr lang="sr-Latn-RS" dirty="0" smtClean="0">
                <a:latin typeface="+mj-lt"/>
              </a:rPr>
              <a:t>u </a:t>
            </a:r>
            <a:r>
              <a:rPr lang="vi-VN" dirty="0" smtClean="0">
                <a:latin typeface="+mj-lt"/>
              </a:rPr>
              <a:t>efikasnom </a:t>
            </a:r>
            <a:r>
              <a:rPr lang="vi-VN" dirty="0">
                <a:latin typeface="+mj-lt"/>
              </a:rPr>
              <a:t>timskom radu </a:t>
            </a:r>
            <a:r>
              <a:rPr lang="vi-VN" dirty="0" smtClean="0">
                <a:latin typeface="+mj-lt"/>
              </a:rPr>
              <a:t>uključuju: </a:t>
            </a:r>
            <a:endParaRPr lang="vi-VN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1. </a:t>
            </a:r>
            <a:r>
              <a:rPr lang="vi-VN" dirty="0" smtClean="0">
                <a:latin typeface="+mj-lt"/>
              </a:rPr>
              <a:t>Nedostatak </a:t>
            </a:r>
            <a:r>
              <a:rPr lang="vi-VN" dirty="0">
                <a:latin typeface="+mj-lt"/>
              </a:rPr>
              <a:t>komunikacijskih veština </a:t>
            </a:r>
          </a:p>
          <a:p>
            <a:r>
              <a:rPr lang="sr-Latn-RS" dirty="0" smtClean="0">
                <a:latin typeface="+mj-lt"/>
              </a:rPr>
              <a:t>2. Kultura r</a:t>
            </a:r>
            <a:r>
              <a:rPr lang="vi-VN" dirty="0" smtClean="0">
                <a:latin typeface="+mj-lt"/>
              </a:rPr>
              <a:t>azličit</a:t>
            </a:r>
            <a:r>
              <a:rPr lang="sr-Latn-RS" dirty="0" smtClean="0">
                <a:latin typeface="+mj-lt"/>
              </a:rPr>
              <a:t>ih</a:t>
            </a:r>
            <a:r>
              <a:rPr lang="vi-VN" dirty="0" smtClean="0">
                <a:latin typeface="+mj-lt"/>
              </a:rPr>
              <a:t> profesi</a:t>
            </a:r>
            <a:r>
              <a:rPr lang="sr-Latn-RS" dirty="0" smtClean="0">
                <a:latin typeface="+mj-lt"/>
              </a:rPr>
              <a:t>ja</a:t>
            </a:r>
            <a:r>
              <a:rPr lang="vi-VN" dirty="0" smtClean="0">
                <a:latin typeface="+mj-lt"/>
              </a:rPr>
              <a:t> </a:t>
            </a:r>
            <a:endParaRPr lang="vi-VN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3. </a:t>
            </a:r>
            <a:r>
              <a:rPr lang="vi-VN" dirty="0" smtClean="0">
                <a:latin typeface="+mj-lt"/>
              </a:rPr>
              <a:t>Tradicionaln</a:t>
            </a:r>
            <a:r>
              <a:rPr lang="sr-Latn-RS" dirty="0" smtClean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 hijerarhij</a:t>
            </a:r>
            <a:r>
              <a:rPr lang="sr-Latn-RS" dirty="0" smtClean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i preuzeto vođstvo </a:t>
            </a:r>
          </a:p>
          <a:p>
            <a:r>
              <a:rPr lang="sr-Latn-RS" dirty="0" smtClean="0">
                <a:latin typeface="+mj-lt"/>
              </a:rPr>
              <a:t>4. </a:t>
            </a:r>
            <a:r>
              <a:rPr lang="vi-VN" dirty="0" smtClean="0">
                <a:latin typeface="+mj-lt"/>
              </a:rPr>
              <a:t>„Zamagljivanje </a:t>
            </a:r>
            <a:r>
              <a:rPr lang="vi-VN" dirty="0">
                <a:latin typeface="+mj-lt"/>
              </a:rPr>
              <a:t>uloga“, konfuzija oko granica i odgovornosti.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66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6048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5000" dirty="0" err="1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WhoLeIPE</a:t>
            </a:r>
            <a:endParaRPr lang="sr-Latn-RS" sz="2000" i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1" y="3421989"/>
            <a:ext cx="8326427" cy="1927225"/>
          </a:xfrm>
        </p:spPr>
        <p:txBody>
          <a:bodyPr/>
          <a:lstStyle/>
          <a:p>
            <a:r>
              <a:rPr lang="en-GB" sz="2500" i="1" cap="none" dirty="0" smtClean="0">
                <a:latin typeface="Bookman Old Style" panose="02050604050505020204" pitchFamily="18" charset="0"/>
              </a:rPr>
              <a:t>LEARNING </a:t>
            </a:r>
            <a:r>
              <a:rPr lang="sr-Latn-RS" sz="2500" i="1" cap="none" dirty="0" smtClean="0">
                <a:latin typeface="Bookman Old Style" panose="02050604050505020204" pitchFamily="18" charset="0"/>
              </a:rPr>
              <a:t>A</a:t>
            </a:r>
            <a:r>
              <a:rPr lang="en-GB" sz="2500" i="1" cap="none" dirty="0" smtClean="0">
                <a:latin typeface="Bookman Old Style" panose="02050604050505020204" pitchFamily="18" charset="0"/>
              </a:rPr>
              <a:t>ND WORKING TOGETHER </a:t>
            </a:r>
            <a:r>
              <a:rPr lang="sr-Latn-RS" sz="2500" i="1" cap="none" dirty="0" smtClean="0">
                <a:latin typeface="Bookman Old Style" panose="02050604050505020204" pitchFamily="18" charset="0"/>
              </a:rPr>
              <a:t/>
            </a:r>
            <a:br>
              <a:rPr lang="sr-Latn-RS" sz="2500" i="1" cap="none" dirty="0" smtClean="0">
                <a:latin typeface="Bookman Old Style" panose="02050604050505020204" pitchFamily="18" charset="0"/>
              </a:rPr>
            </a:br>
            <a:r>
              <a:rPr lang="sr-Latn-RS" sz="2500" i="1" cap="none" dirty="0" smtClean="0">
                <a:latin typeface="Bookman Old Style" panose="02050604050505020204" pitchFamily="18" charset="0"/>
              </a:rPr>
              <a:t>F</a:t>
            </a:r>
            <a:r>
              <a:rPr lang="en-GB" sz="2500" i="1" cap="none" dirty="0" smtClean="0">
                <a:latin typeface="Bookman Old Style" panose="02050604050505020204" pitchFamily="18" charset="0"/>
              </a:rPr>
              <a:t>OR IMPROVED HEALTHCARE OUTCOMES – </a:t>
            </a:r>
            <a:br>
              <a:rPr lang="en-GB" sz="2500" i="1" cap="none" dirty="0" smtClean="0">
                <a:latin typeface="Bookman Old Style" panose="02050604050505020204" pitchFamily="18" charset="0"/>
              </a:rPr>
            </a:br>
            <a:r>
              <a:rPr lang="en-GB" sz="2500" i="1" cap="none" dirty="0" smtClean="0">
                <a:latin typeface="Bookman Old Style" panose="02050604050505020204" pitchFamily="18" charset="0"/>
              </a:rPr>
              <a:t>STRENGTHENING INTERPROFESSIONAL EDUCATION</a:t>
            </a:r>
            <a:endParaRPr lang="sr-Latn-RS" sz="2500" i="1" cap="none" dirty="0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0200" y="304800"/>
            <a:ext cx="3216091" cy="1151979"/>
            <a:chOff x="4500423" y="4065942"/>
            <a:chExt cx="3504123" cy="100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11561" y="1796819"/>
            <a:ext cx="8400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Bookman Old Style" panose="02050604050505020204" pitchFamily="18" charset="0"/>
              </a:rPr>
              <a:t>UČENJE I ZAJEDNIČKI RAD U CILJU POBOLJŠANJA ZDRAVSTVENIH ISHODA – </a:t>
            </a:r>
            <a:endParaRPr lang="sr-Latn-RS" sz="2400" dirty="0" smtClean="0">
              <a:latin typeface="Bookman Old Style" panose="02050604050505020204" pitchFamily="18" charset="0"/>
            </a:endParaRPr>
          </a:p>
          <a:p>
            <a:r>
              <a:rPr lang="en-GB" sz="2400" dirty="0" smtClean="0">
                <a:latin typeface="Bookman Old Style" panose="02050604050505020204" pitchFamily="18" charset="0"/>
              </a:rPr>
              <a:t>JAČANJE INTERPROFESIONALNOG OBRAZOVANJA</a:t>
            </a:r>
            <a:endParaRPr lang="en-GB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Bookman Old Style" panose="02050604050505020204" pitchFamily="18" charset="0"/>
              </a:rPr>
              <a:t>Konzorcijum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Univerzitet u Beogradu, koordinator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Farmaceutski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fakultet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Medicinski fakultet, Stomatološki fakultet</a:t>
            </a:r>
          </a:p>
          <a:p>
            <a:r>
              <a:rPr lang="sr-Latn-R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Triniti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koledž Dablin, Dablin, Republika Irska</a:t>
            </a:r>
          </a:p>
          <a:p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Medicinski univerzitet u Poznanu, Poznan, Poljska 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Trajanje projekta: 3 godine (</a:t>
            </a: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01/12/2024 - 30/11/2027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Program: </a:t>
            </a:r>
            <a:r>
              <a:rPr lang="sr-Latn-R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Erasmus</a:t>
            </a:r>
            <a:r>
              <a:rPr lang="sr-Latn-R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(Partnerstvo za saradnju u visokom obrazovanju)</a:t>
            </a:r>
          </a:p>
          <a:p>
            <a:pPr marL="0" indent="0">
              <a:buNone/>
            </a:pPr>
            <a:endParaRPr lang="sr-Latn-R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87694"/>
            <a:ext cx="1152128" cy="15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Trinity College Dublin : IE Ab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91684"/>
            <a:ext cx="12961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35699"/>
            <a:ext cx="10801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blogs.brighton.ac.uk/priyam/files/2021/02/Team-Work-PNG-File-300x1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84" y="-27383"/>
            <a:ext cx="2223604" cy="17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Opšti cilj projekta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52670"/>
            <a:ext cx="1295097" cy="178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084851"/>
            <a:ext cx="8820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b="1" dirty="0" smtClean="0">
                <a:solidFill>
                  <a:srgbClr val="0070C0"/>
                </a:solidFill>
              </a:rPr>
              <a:t>U</a:t>
            </a:r>
            <a:r>
              <a:rPr lang="vi-VN" sz="2200" b="1" dirty="0" smtClean="0">
                <a:solidFill>
                  <a:srgbClr val="0070C0"/>
                </a:solidFill>
              </a:rPr>
              <a:t>napređenje </a:t>
            </a:r>
            <a:r>
              <a:rPr lang="vi-VN" sz="2200" b="1" dirty="0">
                <a:solidFill>
                  <a:srgbClr val="0070C0"/>
                </a:solidFill>
              </a:rPr>
              <a:t>interprofesionalnog </a:t>
            </a:r>
            <a:r>
              <a:rPr lang="vi-VN" sz="2200" b="1" dirty="0" smtClean="0">
                <a:solidFill>
                  <a:srgbClr val="0070C0"/>
                </a:solidFill>
              </a:rPr>
              <a:t>obrazovanja</a:t>
            </a:r>
            <a:r>
              <a:rPr lang="sr-Latn-RS" sz="2200" b="1" dirty="0" smtClean="0">
                <a:solidFill>
                  <a:srgbClr val="0070C0"/>
                </a:solidFill>
              </a:rPr>
              <a:t>    </a:t>
            </a:r>
            <a:r>
              <a:rPr lang="vi-VN" sz="2200" b="1" dirty="0" smtClean="0">
                <a:solidFill>
                  <a:srgbClr val="0070C0"/>
                </a:solidFill>
              </a:rPr>
              <a:t> 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r>
              <a:rPr lang="vi-VN" sz="2200" dirty="0" smtClean="0"/>
              <a:t>i</a:t>
            </a:r>
            <a:r>
              <a:rPr lang="sr-Latn-RS" sz="2200" dirty="0" smtClean="0"/>
              <a:t> </a:t>
            </a:r>
            <a:r>
              <a:rPr lang="vi-VN" sz="2200" dirty="0" smtClean="0"/>
              <a:t> </a:t>
            </a:r>
            <a:endParaRPr lang="sr-Latn-RS" sz="2200" dirty="0" smtClean="0"/>
          </a:p>
          <a:p>
            <a:r>
              <a:rPr lang="vi-VN" sz="2200" b="1" dirty="0" smtClean="0">
                <a:solidFill>
                  <a:srgbClr val="0070C0"/>
                </a:solidFill>
              </a:rPr>
              <a:t>interprofesionalne kolaborativne prakse 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endParaRPr lang="sr-Latn-RS" sz="2200" b="1" dirty="0">
              <a:solidFill>
                <a:srgbClr val="0070C0"/>
              </a:solidFill>
            </a:endParaRPr>
          </a:p>
          <a:p>
            <a:r>
              <a:rPr lang="vi-VN" sz="2200" dirty="0" smtClean="0"/>
              <a:t>kao osnov</a:t>
            </a:r>
            <a:r>
              <a:rPr lang="sr-Latn-RS" sz="2200" dirty="0" smtClean="0"/>
              <a:t>a</a:t>
            </a:r>
            <a:r>
              <a:rPr lang="vi-VN" sz="2200" dirty="0" smtClean="0"/>
              <a:t> </a:t>
            </a:r>
            <a:r>
              <a:rPr lang="vi-VN" sz="2200" dirty="0"/>
              <a:t>za razvoj sveobuhvatnog, koordinisanog i otpornog zdravstvenog sistema zasnovanog na integrisanoj zdravstvenoj zaštiti usmerenog na poboljšanje zdravstvenih ishoda kod pacijenata. </a:t>
            </a:r>
            <a:endParaRPr lang="en-GB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724129" y="5445224"/>
            <a:ext cx="3288099" cy="1247989"/>
            <a:chOff x="4500423" y="4065942"/>
            <a:chExt cx="3504123" cy="100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117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Radne grupe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541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000" b="1" dirty="0" smtClean="0"/>
              <a:t>Upravljanje projektom</a:t>
            </a:r>
            <a:endParaRPr lang="sr-Latn-RS" sz="2000" dirty="0"/>
          </a:p>
          <a:p>
            <a:pPr marL="0" indent="0">
              <a:buNone/>
            </a:pPr>
            <a:r>
              <a:rPr lang="sr-Latn-RS" sz="2000" dirty="0" smtClean="0"/>
              <a:t>Cilj: organizacija, koordinacija i upravljanje projektnim aktivnostima</a:t>
            </a:r>
          </a:p>
          <a:p>
            <a:pPr marL="0" indent="0">
              <a:buNone/>
            </a:pPr>
            <a:r>
              <a:rPr lang="sr-Latn-RS" sz="2000" dirty="0" smtClean="0"/>
              <a:t>Rukovodilac: v. prof. dr Marina Odalović, UB </a:t>
            </a:r>
            <a:r>
              <a:rPr lang="sr-Latn-RS" sz="2000" dirty="0"/>
              <a:t>- </a:t>
            </a:r>
            <a:r>
              <a:rPr lang="sr-Latn-RS" sz="2000" dirty="0" smtClean="0"/>
              <a:t>FF</a:t>
            </a:r>
          </a:p>
          <a:p>
            <a:pPr marL="0" indent="0">
              <a:buNone/>
            </a:pPr>
            <a:r>
              <a:rPr lang="sr-Latn-RS" sz="2000" b="1" dirty="0" smtClean="0"/>
              <a:t>Diseminacija i upotreba rezultata projekta:</a:t>
            </a:r>
          </a:p>
          <a:p>
            <a:pPr marL="0" indent="0">
              <a:buNone/>
            </a:pPr>
            <a:r>
              <a:rPr lang="en-GB" sz="2000" dirty="0" err="1" smtClean="0"/>
              <a:t>Cilj</a:t>
            </a:r>
            <a:r>
              <a:rPr lang="sr-Latn-RS" sz="2000" dirty="0" smtClean="0"/>
              <a:t>:</a:t>
            </a:r>
            <a:r>
              <a:rPr lang="en-GB" sz="2000" dirty="0" smtClean="0"/>
              <a:t> </a:t>
            </a:r>
            <a:r>
              <a:rPr lang="sr-Latn-RS" sz="2000" dirty="0" smtClean="0"/>
              <a:t>p</a:t>
            </a:r>
            <a:r>
              <a:rPr lang="en-GB" sz="2000" dirty="0" err="1" smtClean="0"/>
              <a:t>ovećanje</a:t>
            </a:r>
            <a:r>
              <a:rPr lang="en-GB" sz="2000" dirty="0" smtClean="0"/>
              <a:t> </a:t>
            </a:r>
            <a:r>
              <a:rPr lang="en-GB" sz="2000" dirty="0" err="1"/>
              <a:t>vidljivosti</a:t>
            </a:r>
            <a:r>
              <a:rPr lang="en-GB" sz="2000" dirty="0"/>
              <a:t> </a:t>
            </a:r>
            <a:r>
              <a:rPr lang="en-GB" sz="2000" dirty="0" err="1"/>
              <a:t>projektnih</a:t>
            </a:r>
            <a:r>
              <a:rPr lang="en-GB" sz="2000" dirty="0"/>
              <a:t> </a:t>
            </a:r>
            <a:r>
              <a:rPr lang="en-GB" sz="2000" dirty="0" err="1"/>
              <a:t>aktivnosti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rezultata</a:t>
            </a:r>
            <a:r>
              <a:rPr lang="sr-Latn-RS" sz="2000" dirty="0" smtClean="0"/>
              <a:t> projekta</a:t>
            </a:r>
            <a:r>
              <a:rPr lang="en-GB" sz="2000" dirty="0" smtClean="0"/>
              <a:t>,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/>
              <a:t>fokusom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podsticanje</a:t>
            </a:r>
            <a:r>
              <a:rPr lang="en-GB" sz="2000" dirty="0"/>
              <a:t> </a:t>
            </a:r>
            <a:r>
              <a:rPr lang="en-GB" sz="2000" dirty="0" err="1"/>
              <a:t>interesa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interprofesionalno</a:t>
            </a:r>
            <a:r>
              <a:rPr lang="en-GB" sz="2000" dirty="0"/>
              <a:t> </a:t>
            </a:r>
            <a:r>
              <a:rPr lang="en-GB" sz="2000" dirty="0" err="1"/>
              <a:t>obrazovanje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saradnju</a:t>
            </a:r>
            <a:endParaRPr lang="sr-Latn-RS" sz="2000" dirty="0" smtClean="0"/>
          </a:p>
          <a:p>
            <a:pPr marL="0" indent="0">
              <a:buNone/>
            </a:pPr>
            <a:r>
              <a:rPr lang="sr-Latn-RS" sz="2000" dirty="0"/>
              <a:t>Rukovodilac</a:t>
            </a:r>
            <a:r>
              <a:rPr lang="sr-Latn-RS" sz="2000" dirty="0" smtClean="0"/>
              <a:t>: Doc. dr Andrijana Milošević Georgiev, UB - FF</a:t>
            </a: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28185" y="5829267"/>
            <a:ext cx="2784043" cy="863947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483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sr-Latn-RS" dirty="0" smtClean="0"/>
              <a:t>Pregled projekta WhoLeIPE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002105"/>
              </p:ext>
            </p:extLst>
          </p:nvPr>
        </p:nvGraphicFramePr>
        <p:xfrm>
          <a:off x="381000" y="914400"/>
          <a:ext cx="84582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  <a:gridCol w="22098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Radna grupa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rukovodilac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Cilj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rezultati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2 - U susret integrisanoj zdravstvenoj zaštiti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Prof. Magdalena </a:t>
                      </a:r>
                      <a:r>
                        <a:rPr lang="sr-Latn-RS" sz="1200" noProof="0" dirty="0" smtClean="0"/>
                        <a:t>Waszyk-Nowaczyk, Medicinski univerzitet u Poznanu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noProof="0" dirty="0" smtClean="0"/>
                        <a:t>Primena koncepta integrisane z.z. sa fokusom na značaj interprofesionalne saradnje u holističkom, pacijentima usmerenom pristupu, uz primenu relevantnih metoda i najboljih praksi, kao i razvoj ključnih profesionalnih i ličnih kompetencija</a:t>
                      </a:r>
                      <a:r>
                        <a:rPr lang="en-US" sz="1200" dirty="0" smtClean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noProof="0" dirty="0" smtClean="0"/>
                        <a:t>Preporuke i dobre prakse za integrisanu z.z.  </a:t>
                      </a:r>
                    </a:p>
                    <a:p>
                      <a:r>
                        <a:rPr lang="sr-Latn-RS" sz="1200" noProof="0" dirty="0" smtClean="0"/>
                        <a:t>Program KME: „Kultura integrisane z.z.“</a:t>
                      </a:r>
                    </a:p>
                    <a:p>
                      <a:r>
                        <a:rPr lang="sr-Latn-RS" sz="1200" noProof="0" dirty="0" smtClean="0"/>
                        <a:t>Konferencija: „U susret kulturi integrisane z.z.“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3- </a:t>
                      </a:r>
                      <a:r>
                        <a:rPr lang="vi-VN" sz="1200" dirty="0" smtClean="0"/>
                        <a:t>Osnaživanje interprofesionalnih nastavni</a:t>
                      </a:r>
                      <a:r>
                        <a:rPr lang="sr-Latn-RS" sz="1200" dirty="0" smtClean="0"/>
                        <a:t>h</a:t>
                      </a:r>
                      <a:r>
                        <a:rPr lang="vi-VN" sz="1200" dirty="0" smtClean="0"/>
                        <a:t> sadržaja</a:t>
                      </a:r>
                      <a:r>
                        <a:rPr lang="sr-Latn-RS" sz="1200" dirty="0" smtClean="0"/>
                        <a:t> i programa</a:t>
                      </a:r>
                      <a:r>
                        <a:rPr lang="vi-VN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Prof. </a:t>
                      </a:r>
                      <a:r>
                        <a:rPr lang="sr-Latn-RS" sz="1200" noProof="0" dirty="0" smtClean="0"/>
                        <a:t>dr Danijela Đukić Ćosić, </a:t>
                      </a:r>
                    </a:p>
                    <a:p>
                      <a:r>
                        <a:rPr lang="sr-Latn-RS" sz="1200" noProof="0" dirty="0" smtClean="0"/>
                        <a:t>Univerzitet u Beogradu – Farmaceutski fakultet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Unapređenje kurikuluma interprofesionalnog obrazovanja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Smernice za unapređenje nastavnih planova i programa</a:t>
                      </a:r>
                      <a:r>
                        <a:rPr lang="sr-Latn-RS" sz="1200" dirty="0" smtClean="0"/>
                        <a:t> z</a:t>
                      </a:r>
                      <a:r>
                        <a:rPr lang="vi-VN" sz="1200" dirty="0" smtClean="0"/>
                        <a:t>a </a:t>
                      </a:r>
                      <a:r>
                        <a:rPr lang="sr-Latn-RS" sz="1200" dirty="0" smtClean="0"/>
                        <a:t>IPO</a:t>
                      </a:r>
                      <a:endParaRPr lang="vi-VN" sz="1200" dirty="0" smtClean="0"/>
                    </a:p>
                    <a:p>
                      <a:r>
                        <a:rPr lang="vi-VN" sz="1200" dirty="0" smtClean="0"/>
                        <a:t>- Informativne sesije u cilju podizanja svesti o značaju</a:t>
                      </a:r>
                      <a:r>
                        <a:rPr lang="sr-Latn-RS" sz="1200" dirty="0" smtClean="0"/>
                        <a:t> IPO</a:t>
                      </a:r>
                      <a:r>
                        <a:rPr lang="vi-VN" sz="1200" dirty="0" smtClean="0"/>
                        <a:t> u funkciji unapređenja kolaborativne prakse i ishoda lečenja kod pacijenata</a:t>
                      </a:r>
                    </a:p>
                    <a:p>
                      <a:r>
                        <a:rPr lang="vi-VN" sz="1200" dirty="0" smtClean="0"/>
                        <a:t>Udžbenik: Interprofesionalno obrazovanje</a:t>
                      </a:r>
                    </a:p>
                    <a:p>
                      <a:r>
                        <a:rPr lang="vi-VN" sz="1200" dirty="0" smtClean="0"/>
                        <a:t>Letnja škola za </a:t>
                      </a:r>
                      <a:r>
                        <a:rPr lang="sr-Latn-RS" sz="1200" dirty="0" smtClean="0"/>
                        <a:t>IPO</a:t>
                      </a:r>
                      <a:r>
                        <a:rPr lang="vi-VN" sz="1200" dirty="0" smtClean="0"/>
                        <a:t> – zajednički događaj celog konzorcijuma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4 - Trening trenera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Prof Martin Henman, Triniti koledž Dablin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unapređenje nastavničkih kompetencija za kvalitetnu i efikasnu interprofesionalnu edukaciju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200" dirty="0" smtClean="0"/>
                        <a:t>Smernice za unapređenje nastavničkih kompetencija značajnih za interprofesionalno obrazovanje</a:t>
                      </a:r>
                    </a:p>
                    <a:p>
                      <a:r>
                        <a:rPr lang="vi-VN" sz="1200" dirty="0" smtClean="0"/>
                        <a:t>Program razvoja nastavničkih kompetencija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8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9" name="Google Shape;11859;p63"/>
          <p:cNvGrpSpPr/>
          <p:nvPr/>
        </p:nvGrpSpPr>
        <p:grpSpPr>
          <a:xfrm>
            <a:off x="152400" y="1303227"/>
            <a:ext cx="8610600" cy="6293820"/>
            <a:chOff x="755692" y="1221562"/>
            <a:chExt cx="7669202" cy="6600358"/>
          </a:xfrm>
        </p:grpSpPr>
        <p:grpSp>
          <p:nvGrpSpPr>
            <p:cNvPr id="11860" name="Google Shape;11860;p63"/>
            <p:cNvGrpSpPr/>
            <p:nvPr/>
          </p:nvGrpSpPr>
          <p:grpSpPr>
            <a:xfrm>
              <a:off x="792017" y="1279837"/>
              <a:ext cx="7632877" cy="6542083"/>
              <a:chOff x="1947100" y="1448050"/>
              <a:chExt cx="3702225" cy="3173150"/>
            </a:xfrm>
          </p:grpSpPr>
          <p:sp>
            <p:nvSpPr>
              <p:cNvPr id="11861" name="Google Shape;11861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2" name="Google Shape;11862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3" name="Google Shape;11863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4" name="Google Shape;11864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5" name="Google Shape;11865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6" name="Google Shape;11866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7" name="Google Shape;11867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8" name="Google Shape;11868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9" name="Google Shape;11869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0" name="Google Shape;11870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1" name="Google Shape;11871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2" name="Google Shape;11872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3" name="Google Shape;11873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4" name="Google Shape;11874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5" name="Google Shape;11875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6" name="Google Shape;11876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7" name="Google Shape;11877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8" name="Google Shape;11878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9" name="Google Shape;11879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0" name="Google Shape;11880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1" name="Google Shape;11881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2" name="Google Shape;11882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3" name="Google Shape;11883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4" name="Google Shape;11884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5" name="Google Shape;11885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6" name="Google Shape;11886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7" name="Google Shape;11887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8" name="Google Shape;11888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9" name="Google Shape;11889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0" name="Google Shape;11890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1" name="Google Shape;11891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2" name="Google Shape;11892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3" name="Google Shape;11893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4" name="Google Shape;11894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5" name="Google Shape;11895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6" name="Google Shape;11896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7" name="Google Shape;11897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8" name="Google Shape;11898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9" name="Google Shape;11899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0" name="Google Shape;11900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1" name="Google Shape;11901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2" name="Google Shape;11902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3" name="Google Shape;11903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4" name="Google Shape;11904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5" name="Google Shape;11905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6" name="Google Shape;11906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7" name="Google Shape;11907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8" name="Google Shape;11908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9" name="Google Shape;11909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0" name="Google Shape;11910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1" name="Google Shape;11911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2" name="Google Shape;11912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3" name="Google Shape;11913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4" name="Google Shape;11914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5" name="Google Shape;11915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6" name="Google Shape;11916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7" name="Google Shape;11917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8" name="Google Shape;11918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9" name="Google Shape;11919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0" name="Google Shape;11920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1" name="Google Shape;11921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2" name="Google Shape;11922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3" name="Google Shape;11923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4" name="Google Shape;11924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5" name="Google Shape;11925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6" name="Google Shape;11926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7" name="Google Shape;11927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8" name="Google Shape;11928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9" name="Google Shape;11929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0" name="Google Shape;11930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1" name="Google Shape;11931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2" name="Google Shape;11932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3" name="Google Shape;11933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4" name="Google Shape;11934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5" name="Google Shape;11935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6" name="Google Shape;11936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7" name="Google Shape;11937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8" name="Google Shape;11938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9" name="Google Shape;11939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0" name="Google Shape;11940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1" name="Google Shape;11941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2" name="Google Shape;11942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3" name="Google Shape;11943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4" name="Google Shape;11944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5" name="Google Shape;11945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6" name="Google Shape;11946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7" name="Google Shape;11947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8" name="Google Shape;11948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9" name="Google Shape;11949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0" name="Google Shape;11950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1" name="Google Shape;11951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2" name="Google Shape;11952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3" name="Google Shape;11953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4" name="Google Shape;11954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5" name="Google Shape;11955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6" name="Google Shape;11956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7" name="Google Shape;11957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8" name="Google Shape;11958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9" name="Google Shape;11959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0" name="Google Shape;11960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1" name="Google Shape;11961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2" name="Google Shape;11962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3" name="Google Shape;11963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4" name="Google Shape;11964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5" name="Google Shape;11965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6" name="Google Shape;11966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7" name="Google Shape;11967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8" name="Google Shape;11968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9" name="Google Shape;11969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0" name="Google Shape;11970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1" name="Google Shape;11971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2" name="Google Shape;11972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3" name="Google Shape;11973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4" name="Google Shape;11974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5" name="Google Shape;11975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6" name="Google Shape;11976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7" name="Google Shape;11977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8" name="Google Shape;11978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9" name="Google Shape;11979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0" name="Google Shape;11980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1" name="Google Shape;11981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2" name="Google Shape;11982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3" name="Google Shape;11983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4" name="Google Shape;11984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5" name="Google Shape;11985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6" name="Google Shape;11986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7" name="Google Shape;11987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8" name="Google Shape;11988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9" name="Google Shape;11989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0" name="Google Shape;11990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1" name="Google Shape;11991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2" name="Google Shape;11992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3" name="Google Shape;11993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4" name="Google Shape;11994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5" name="Google Shape;11995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6" name="Google Shape;11996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7" name="Google Shape;11997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8" name="Google Shape;11998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9" name="Google Shape;11999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0" name="Google Shape;12000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1" name="Google Shape;12001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2" name="Google Shape;12002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3" name="Google Shape;12003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4" name="Google Shape;12004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5" name="Google Shape;12005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6" name="Google Shape;12006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7" name="Google Shape;12007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8" name="Google Shape;12008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9" name="Google Shape;12009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0" name="Google Shape;12010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1" name="Google Shape;12011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2" name="Google Shape;12012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3" name="Google Shape;12013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4" name="Google Shape;12014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5" name="Google Shape;12015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6" name="Google Shape;12016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7" name="Google Shape;12017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8" name="Google Shape;12018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9" name="Google Shape;12019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0" name="Google Shape;12020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1" name="Google Shape;12021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2" name="Google Shape;12022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023" name="Google Shape;12023;p63"/>
            <p:cNvGrpSpPr/>
            <p:nvPr/>
          </p:nvGrpSpPr>
          <p:grpSpPr>
            <a:xfrm>
              <a:off x="755692" y="1221562"/>
              <a:ext cx="7632877" cy="6542083"/>
              <a:chOff x="1947100" y="1448050"/>
              <a:chExt cx="3702225" cy="3173150"/>
            </a:xfrm>
          </p:grpSpPr>
          <p:sp>
            <p:nvSpPr>
              <p:cNvPr id="12024" name="Google Shape;12024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5" name="Google Shape;12025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6" name="Google Shape;12026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7" name="Google Shape;12027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8" name="Google Shape;12028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9" name="Google Shape;12029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0" name="Google Shape;12030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1" name="Google Shape;12031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2" name="Google Shape;12032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3" name="Google Shape;12033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4" name="Google Shape;12034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5" name="Google Shape;12035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6" name="Google Shape;12036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7" name="Google Shape;12037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8" name="Google Shape;12038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9" name="Google Shape;12039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0" name="Google Shape;12040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1" name="Google Shape;12041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2" name="Google Shape;12042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3" name="Google Shape;12043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4" name="Google Shape;12044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5" name="Google Shape;12045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6" name="Google Shape;12046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7" name="Google Shape;12047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8" name="Google Shape;12048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9" name="Google Shape;12049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0" name="Google Shape;12050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1" name="Google Shape;12051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2" name="Google Shape;12052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3" name="Google Shape;12053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4" name="Google Shape;12054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5" name="Google Shape;12055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6" name="Google Shape;12056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7" name="Google Shape;12057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8" name="Google Shape;12058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9" name="Google Shape;12059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0" name="Google Shape;12060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1" name="Google Shape;12061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2" name="Google Shape;12062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3" name="Google Shape;12063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4" name="Google Shape;12064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5" name="Google Shape;12065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6" name="Google Shape;12066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7" name="Google Shape;12067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8" name="Google Shape;12068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9" name="Google Shape;12069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0" name="Google Shape;12070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1" name="Google Shape;12071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2" name="Google Shape;12072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3" name="Google Shape;12073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4" name="Google Shape;12074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5" name="Google Shape;12075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6" name="Google Shape;12076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7" name="Google Shape;12077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8" name="Google Shape;12078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9" name="Google Shape;12079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0" name="Google Shape;12080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1" name="Google Shape;12081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2" name="Google Shape;12082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3" name="Google Shape;12083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4" name="Google Shape;12084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5" name="Google Shape;12085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6" name="Google Shape;12086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7" name="Google Shape;12087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8" name="Google Shape;12088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9" name="Google Shape;12089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0" name="Google Shape;12090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1" name="Google Shape;12091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2" name="Google Shape;12092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3" name="Google Shape;12093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4" name="Google Shape;12094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5" name="Google Shape;12095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6" name="Google Shape;12096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7" name="Google Shape;12097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8" name="Google Shape;12098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9" name="Google Shape;12099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0" name="Google Shape;12100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1" name="Google Shape;12101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2" name="Google Shape;12102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3" name="Google Shape;12103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4" name="Google Shape;12104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5" name="Google Shape;12105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6" name="Google Shape;12106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7" name="Google Shape;12107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8" name="Google Shape;12108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9" name="Google Shape;12109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0" name="Google Shape;12110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1" name="Google Shape;12111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2" name="Google Shape;12112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3" name="Google Shape;12113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4" name="Google Shape;12114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5" name="Google Shape;12115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6" name="Google Shape;12116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7" name="Google Shape;12117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8" name="Google Shape;12118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9" name="Google Shape;12119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0" name="Google Shape;12120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1" name="Google Shape;12121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2" name="Google Shape;12122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3" name="Google Shape;12123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4" name="Google Shape;12124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5" name="Google Shape;12125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6" name="Google Shape;12126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7" name="Google Shape;12127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8" name="Google Shape;12128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9" name="Google Shape;12129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0" name="Google Shape;12130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1" name="Google Shape;12131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2" name="Google Shape;12132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3" name="Google Shape;12133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4" name="Google Shape;12134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5" name="Google Shape;12135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6" name="Google Shape;12136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7" name="Google Shape;12137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8" name="Google Shape;12138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9" name="Google Shape;12139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0" name="Google Shape;12140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1" name="Google Shape;12141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2" name="Google Shape;12142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3" name="Google Shape;12143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4" name="Google Shape;12144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5" name="Google Shape;12145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6" name="Google Shape;12146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7" name="Google Shape;12147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8" name="Google Shape;12148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9" name="Google Shape;12149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0" name="Google Shape;12150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1" name="Google Shape;12151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2" name="Google Shape;12152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3" name="Google Shape;12153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4" name="Google Shape;12154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5" name="Google Shape;12155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6" name="Google Shape;12156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7" name="Google Shape;12157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8" name="Google Shape;12158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9" name="Google Shape;12159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0" name="Google Shape;12160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1" name="Google Shape;12161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2" name="Google Shape;12162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3" name="Google Shape;12163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4" name="Google Shape;12164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5" name="Google Shape;12165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6" name="Google Shape;12166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7" name="Google Shape;12167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8" name="Google Shape;12168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9" name="Google Shape;12169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0" name="Google Shape;12170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1" name="Google Shape;12171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2" name="Google Shape;12172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3" name="Google Shape;12173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4" name="Google Shape;12174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5" name="Google Shape;12175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6" name="Google Shape;12176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7" name="Google Shape;12177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8" name="Google Shape;12178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9" name="Google Shape;12179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0" name="Google Shape;12180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1" name="Google Shape;12181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2" name="Google Shape;12182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3" name="Google Shape;12183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4" name="Google Shape;12184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5" name="Google Shape;12185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186" name="Google Shape;12186;p63"/>
          <p:cNvSpPr txBox="1">
            <a:spLocks noGrp="1"/>
          </p:cNvSpPr>
          <p:nvPr>
            <p:ph type="title"/>
          </p:nvPr>
        </p:nvSpPr>
        <p:spPr>
          <a:xfrm>
            <a:off x="623993" y="304800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Kako je počelo . . .</a:t>
            </a:r>
            <a:endParaRPr dirty="0"/>
          </a:p>
        </p:txBody>
      </p:sp>
      <p:sp>
        <p:nvSpPr>
          <p:cNvPr id="12187" name="Google Shape;12187;p63"/>
          <p:cNvSpPr txBox="1">
            <a:spLocks noGrp="1"/>
          </p:cNvSpPr>
          <p:nvPr>
            <p:ph type="subTitle" idx="1"/>
          </p:nvPr>
        </p:nvSpPr>
        <p:spPr>
          <a:xfrm>
            <a:off x="1250288" y="1660690"/>
            <a:ext cx="1956900" cy="5058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Definicija</a:t>
            </a:r>
            <a:endParaRPr dirty="0"/>
          </a:p>
        </p:txBody>
      </p:sp>
      <p:sp>
        <p:nvSpPr>
          <p:cNvPr id="12188" name="Google Shape;12188;p63"/>
          <p:cNvSpPr txBox="1">
            <a:spLocks noGrp="1"/>
          </p:cNvSpPr>
          <p:nvPr>
            <p:ph type="subTitle" idx="2"/>
          </p:nvPr>
        </p:nvSpPr>
        <p:spPr>
          <a:xfrm>
            <a:off x="4944259" y="2027040"/>
            <a:ext cx="3349073" cy="5613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200" dirty="0"/>
              <a:t>Framework for Action on Interprofessional Education &amp; Collaborative Practice – SZO, 2010</a:t>
            </a:r>
            <a:endParaRPr sz="1200" dirty="0"/>
          </a:p>
        </p:txBody>
      </p:sp>
      <p:sp>
        <p:nvSpPr>
          <p:cNvPr id="12189" name="Google Shape;12189;p63"/>
          <p:cNvSpPr txBox="1">
            <a:spLocks noGrp="1"/>
          </p:cNvSpPr>
          <p:nvPr>
            <p:ph type="subTitle" idx="3"/>
          </p:nvPr>
        </p:nvSpPr>
        <p:spPr>
          <a:xfrm>
            <a:off x="985488" y="2091413"/>
            <a:ext cx="2957623" cy="2770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dirty="0"/>
              <a:t>Interprofesionalno obrazovanje – kada studenti dve ili više </a:t>
            </a:r>
            <a:endParaRPr lang="sr-Latn-RS" sz="2000" dirty="0" smtClean="0"/>
          </a:p>
          <a:p>
            <a:pPr marL="0" lvl="0" indent="0"/>
            <a:r>
              <a:rPr lang="en-US" sz="2000" dirty="0" smtClean="0"/>
              <a:t>profesija </a:t>
            </a:r>
            <a:r>
              <a:rPr lang="en-US" sz="2000" dirty="0"/>
              <a:t>uče </a:t>
            </a:r>
            <a:r>
              <a:rPr lang="en-US" sz="2400" b="1" dirty="0">
                <a:solidFill>
                  <a:srgbClr val="FF0000"/>
                </a:solidFill>
              </a:rPr>
              <a:t>jedni o drugima</a:t>
            </a:r>
            <a:r>
              <a:rPr lang="en-US" sz="2000" dirty="0"/>
              <a:t>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jedni od drugih </a:t>
            </a:r>
            <a:r>
              <a:rPr lang="en-US" sz="2000" dirty="0"/>
              <a:t>i </a:t>
            </a:r>
            <a:r>
              <a:rPr lang="en-US" sz="2400" b="1" dirty="0">
                <a:solidFill>
                  <a:srgbClr val="00B0F0"/>
                </a:solidFill>
              </a:rPr>
              <a:t>jedni sa drugima </a:t>
            </a:r>
            <a:r>
              <a:rPr lang="en-US" sz="2000" dirty="0"/>
              <a:t>kako bi omogućili efikasnu saradnju i poboljšali </a:t>
            </a:r>
            <a:r>
              <a:rPr lang="en-US" sz="2000" dirty="0" smtClean="0"/>
              <a:t>zdravstven</a:t>
            </a:r>
            <a:r>
              <a:rPr lang="sr-Latn-RS" sz="2000" dirty="0" smtClean="0"/>
              <a:t>e</a:t>
            </a:r>
            <a:r>
              <a:rPr lang="en-US" sz="2000" dirty="0" smtClean="0"/>
              <a:t> ishod</a:t>
            </a:r>
            <a:r>
              <a:rPr lang="sr-Latn-RS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kod pacijenata!</a:t>
            </a:r>
          </a:p>
        </p:txBody>
      </p:sp>
      <p:grpSp>
        <p:nvGrpSpPr>
          <p:cNvPr id="12194" name="Google Shape;12194;p63"/>
          <p:cNvGrpSpPr/>
          <p:nvPr/>
        </p:nvGrpSpPr>
        <p:grpSpPr>
          <a:xfrm>
            <a:off x="5842387" y="2425229"/>
            <a:ext cx="1956936" cy="125331"/>
            <a:chOff x="3445893" y="4053330"/>
            <a:chExt cx="2252199" cy="93989"/>
          </a:xfrm>
        </p:grpSpPr>
        <p:sp>
          <p:nvSpPr>
            <p:cNvPr id="12195" name="Google Shape;12195;p6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6" name="Google Shape;12196;p6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64" y="2675566"/>
            <a:ext cx="2945094" cy="35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5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Pridružite nam se: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86000"/>
            <a:ext cx="8229600" cy="4525963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Instagram               LinkedIn   www.wholeipe.com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6819"/>
            <a:ext cx="2427734" cy="3236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97851"/>
            <a:ext cx="257175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96819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 smtClean="0">
                <a:latin typeface="Bookman Old Style" panose="02050604050505020204" pitchFamily="18" charset="0"/>
              </a:rPr>
              <a:t>Preduslovi za uspešno IPO, relevantne procese i uspešne ishode</a:t>
            </a:r>
            <a:endParaRPr lang="en-GB" sz="3000" dirty="0"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24840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dirty="0">
                <a:latin typeface="OpenSans"/>
              </a:rPr>
              <a:t>Ivy Oandasan &amp; Scott Reeves (2005) Key elements of interprofessional education. Part 2: Factors, processes and outcomes, Journal of Interprofessional Care, 19:sup1, 39-48.</a:t>
            </a:r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50228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2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9" name="Google Shape;11859;p63"/>
          <p:cNvGrpSpPr/>
          <p:nvPr/>
        </p:nvGrpSpPr>
        <p:grpSpPr>
          <a:xfrm>
            <a:off x="524530" y="1303227"/>
            <a:ext cx="7669202" cy="6293820"/>
            <a:chOff x="755692" y="1221562"/>
            <a:chExt cx="7669202" cy="6600358"/>
          </a:xfrm>
        </p:grpSpPr>
        <p:grpSp>
          <p:nvGrpSpPr>
            <p:cNvPr id="11860" name="Google Shape;11860;p63"/>
            <p:cNvGrpSpPr/>
            <p:nvPr/>
          </p:nvGrpSpPr>
          <p:grpSpPr>
            <a:xfrm>
              <a:off x="792017" y="1279837"/>
              <a:ext cx="7632877" cy="6542083"/>
              <a:chOff x="1947100" y="1448050"/>
              <a:chExt cx="3702225" cy="3173150"/>
            </a:xfrm>
          </p:grpSpPr>
          <p:sp>
            <p:nvSpPr>
              <p:cNvPr id="11861" name="Google Shape;11861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2" name="Google Shape;11862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3" name="Google Shape;11863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4" name="Google Shape;11864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5" name="Google Shape;11865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6" name="Google Shape;11866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7" name="Google Shape;11867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8" name="Google Shape;11868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9" name="Google Shape;11869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0" name="Google Shape;11870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1" name="Google Shape;11871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2" name="Google Shape;11872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3" name="Google Shape;11873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4" name="Google Shape;11874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5" name="Google Shape;11875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6" name="Google Shape;11876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7" name="Google Shape;11877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8" name="Google Shape;11878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9" name="Google Shape;11879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0" name="Google Shape;11880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1" name="Google Shape;11881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2" name="Google Shape;11882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3" name="Google Shape;11883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4" name="Google Shape;11884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5" name="Google Shape;11885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6" name="Google Shape;11886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7" name="Google Shape;11887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8" name="Google Shape;11888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9" name="Google Shape;11889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0" name="Google Shape;11890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1" name="Google Shape;11891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2" name="Google Shape;11892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3" name="Google Shape;11893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4" name="Google Shape;11894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5" name="Google Shape;11895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6" name="Google Shape;11896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7" name="Google Shape;11897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8" name="Google Shape;11898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9" name="Google Shape;11899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0" name="Google Shape;11900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1" name="Google Shape;11901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2" name="Google Shape;11902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3" name="Google Shape;11903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4" name="Google Shape;11904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5" name="Google Shape;11905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6" name="Google Shape;11906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7" name="Google Shape;11907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8" name="Google Shape;11908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9" name="Google Shape;11909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0" name="Google Shape;11910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1" name="Google Shape;11911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2" name="Google Shape;11912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3" name="Google Shape;11913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4" name="Google Shape;11914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5" name="Google Shape;11915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6" name="Google Shape;11916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7" name="Google Shape;11917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8" name="Google Shape;11918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9" name="Google Shape;11919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0" name="Google Shape;11920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1" name="Google Shape;11921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2" name="Google Shape;11922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3" name="Google Shape;11923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4" name="Google Shape;11924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5" name="Google Shape;11925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6" name="Google Shape;11926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7" name="Google Shape;11927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8" name="Google Shape;11928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9" name="Google Shape;11929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0" name="Google Shape;11930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1" name="Google Shape;11931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2" name="Google Shape;11932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3" name="Google Shape;11933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4" name="Google Shape;11934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5" name="Google Shape;11935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6" name="Google Shape;11936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7" name="Google Shape;11937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8" name="Google Shape;11938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9" name="Google Shape;11939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0" name="Google Shape;11940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1" name="Google Shape;11941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2" name="Google Shape;11942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3" name="Google Shape;11943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4" name="Google Shape;11944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5" name="Google Shape;11945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6" name="Google Shape;11946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7" name="Google Shape;11947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8" name="Google Shape;11948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9" name="Google Shape;11949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0" name="Google Shape;11950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1" name="Google Shape;11951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2" name="Google Shape;11952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3" name="Google Shape;11953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4" name="Google Shape;11954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5" name="Google Shape;11955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6" name="Google Shape;11956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7" name="Google Shape;11957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8" name="Google Shape;11958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9" name="Google Shape;11959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0" name="Google Shape;11960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1" name="Google Shape;11961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2" name="Google Shape;11962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3" name="Google Shape;11963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4" name="Google Shape;11964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5" name="Google Shape;11965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6" name="Google Shape;11966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7" name="Google Shape;11967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8" name="Google Shape;11968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9" name="Google Shape;11969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0" name="Google Shape;11970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1" name="Google Shape;11971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2" name="Google Shape;11972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3" name="Google Shape;11973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4" name="Google Shape;11974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5" name="Google Shape;11975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6" name="Google Shape;11976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7" name="Google Shape;11977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8" name="Google Shape;11978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9" name="Google Shape;11979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0" name="Google Shape;11980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1" name="Google Shape;11981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2" name="Google Shape;11982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3" name="Google Shape;11983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4" name="Google Shape;11984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5" name="Google Shape;11985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6" name="Google Shape;11986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7" name="Google Shape;11987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8" name="Google Shape;11988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9" name="Google Shape;11989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0" name="Google Shape;11990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1" name="Google Shape;11991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2" name="Google Shape;11992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3" name="Google Shape;11993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4" name="Google Shape;11994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5" name="Google Shape;11995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6" name="Google Shape;11996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7" name="Google Shape;11997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8" name="Google Shape;11998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9" name="Google Shape;11999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0" name="Google Shape;12000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1" name="Google Shape;12001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2" name="Google Shape;12002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3" name="Google Shape;12003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4" name="Google Shape;12004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5" name="Google Shape;12005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6" name="Google Shape;12006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7" name="Google Shape;12007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8" name="Google Shape;12008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9" name="Google Shape;12009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0" name="Google Shape;12010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1" name="Google Shape;12011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2" name="Google Shape;12012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3" name="Google Shape;12013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4" name="Google Shape;12014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5" name="Google Shape;12015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6" name="Google Shape;12016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7" name="Google Shape;12017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8" name="Google Shape;12018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9" name="Google Shape;12019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0" name="Google Shape;12020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1" name="Google Shape;12021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2" name="Google Shape;12022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023" name="Google Shape;12023;p63"/>
            <p:cNvGrpSpPr/>
            <p:nvPr/>
          </p:nvGrpSpPr>
          <p:grpSpPr>
            <a:xfrm>
              <a:off x="755692" y="1221562"/>
              <a:ext cx="7632877" cy="6542083"/>
              <a:chOff x="1947100" y="1448050"/>
              <a:chExt cx="3702225" cy="3173150"/>
            </a:xfrm>
          </p:grpSpPr>
          <p:sp>
            <p:nvSpPr>
              <p:cNvPr id="12024" name="Google Shape;12024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5" name="Google Shape;12025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6" name="Google Shape;12026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7" name="Google Shape;12027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8" name="Google Shape;12028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9" name="Google Shape;12029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0" name="Google Shape;12030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1" name="Google Shape;12031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2" name="Google Shape;12032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3" name="Google Shape;12033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4" name="Google Shape;12034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5" name="Google Shape;12035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6" name="Google Shape;12036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7" name="Google Shape;12037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8" name="Google Shape;12038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9" name="Google Shape;12039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0" name="Google Shape;12040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1" name="Google Shape;12041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2" name="Google Shape;12042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3" name="Google Shape;12043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4" name="Google Shape;12044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5" name="Google Shape;12045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6" name="Google Shape;12046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7" name="Google Shape;12047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8" name="Google Shape;12048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9" name="Google Shape;12049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0" name="Google Shape;12050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1" name="Google Shape;12051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2" name="Google Shape;12052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3" name="Google Shape;12053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4" name="Google Shape;12054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5" name="Google Shape;12055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6" name="Google Shape;12056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7" name="Google Shape;12057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8" name="Google Shape;12058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9" name="Google Shape;12059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0" name="Google Shape;12060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1" name="Google Shape;12061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2" name="Google Shape;12062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3" name="Google Shape;12063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4" name="Google Shape;12064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5" name="Google Shape;12065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6" name="Google Shape;12066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7" name="Google Shape;12067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8" name="Google Shape;12068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9" name="Google Shape;12069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0" name="Google Shape;12070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1" name="Google Shape;12071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2" name="Google Shape;12072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3" name="Google Shape;12073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4" name="Google Shape;12074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5" name="Google Shape;12075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6" name="Google Shape;12076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7" name="Google Shape;12077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8" name="Google Shape;12078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9" name="Google Shape;12079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0" name="Google Shape;12080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1" name="Google Shape;12081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2" name="Google Shape;12082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3" name="Google Shape;12083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4" name="Google Shape;12084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5" name="Google Shape;12085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6" name="Google Shape;12086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7" name="Google Shape;12087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8" name="Google Shape;12088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9" name="Google Shape;12089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0" name="Google Shape;12090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1" name="Google Shape;12091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2" name="Google Shape;12092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3" name="Google Shape;12093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4" name="Google Shape;12094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5" name="Google Shape;12095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6" name="Google Shape;12096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7" name="Google Shape;12097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8" name="Google Shape;12098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9" name="Google Shape;12099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0" name="Google Shape;12100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1" name="Google Shape;12101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2" name="Google Shape;12102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3" name="Google Shape;12103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4" name="Google Shape;12104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5" name="Google Shape;12105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6" name="Google Shape;12106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7" name="Google Shape;12107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8" name="Google Shape;12108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9" name="Google Shape;12109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0" name="Google Shape;12110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1" name="Google Shape;12111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2" name="Google Shape;12112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3" name="Google Shape;12113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4" name="Google Shape;12114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5" name="Google Shape;12115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6" name="Google Shape;12116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7" name="Google Shape;12117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8" name="Google Shape;12118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9" name="Google Shape;12119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0" name="Google Shape;12120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1" name="Google Shape;12121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2" name="Google Shape;12122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3" name="Google Shape;12123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4" name="Google Shape;12124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5" name="Google Shape;12125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6" name="Google Shape;12126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7" name="Google Shape;12127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8" name="Google Shape;12128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9" name="Google Shape;12129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0" name="Google Shape;12130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1" name="Google Shape;12131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2" name="Google Shape;12132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3" name="Google Shape;12133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4" name="Google Shape;12134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5" name="Google Shape;12135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6" name="Google Shape;12136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7" name="Google Shape;12137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8" name="Google Shape;12138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9" name="Google Shape;12139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0" name="Google Shape;12140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1" name="Google Shape;12141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2" name="Google Shape;12142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3" name="Google Shape;12143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4" name="Google Shape;12144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5" name="Google Shape;12145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6" name="Google Shape;12146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7" name="Google Shape;12147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8" name="Google Shape;12148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9" name="Google Shape;12149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0" name="Google Shape;12150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1" name="Google Shape;12151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2" name="Google Shape;12152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3" name="Google Shape;12153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4" name="Google Shape;12154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5" name="Google Shape;12155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6" name="Google Shape;12156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7" name="Google Shape;12157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8" name="Google Shape;12158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9" name="Google Shape;12159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0" name="Google Shape;12160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1" name="Google Shape;12161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2" name="Google Shape;12162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3" name="Google Shape;12163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4" name="Google Shape;12164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5" name="Google Shape;12165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6" name="Google Shape;12166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7" name="Google Shape;12167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8" name="Google Shape;12168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9" name="Google Shape;12169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0" name="Google Shape;12170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1" name="Google Shape;12171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2" name="Google Shape;12172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3" name="Google Shape;12173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4" name="Google Shape;12174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5" name="Google Shape;12175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6" name="Google Shape;12176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7" name="Google Shape;12177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8" name="Google Shape;12178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9" name="Google Shape;12179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0" name="Google Shape;12180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1" name="Google Shape;12181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2" name="Google Shape;12182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3" name="Google Shape;12183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4" name="Google Shape;12184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5" name="Google Shape;12185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186" name="Google Shape;12186;p63"/>
          <p:cNvSpPr txBox="1">
            <a:spLocks noGrp="1"/>
          </p:cNvSpPr>
          <p:nvPr>
            <p:ph type="title"/>
          </p:nvPr>
        </p:nvSpPr>
        <p:spPr>
          <a:xfrm>
            <a:off x="740500" y="304800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Interprofesionalna kolaborativna praksa</a:t>
            </a:r>
            <a:endParaRPr dirty="0"/>
          </a:p>
        </p:txBody>
      </p:sp>
      <p:sp>
        <p:nvSpPr>
          <p:cNvPr id="12189" name="Google Shape;12189;p63"/>
          <p:cNvSpPr txBox="1">
            <a:spLocks noGrp="1"/>
          </p:cNvSpPr>
          <p:nvPr>
            <p:ph type="subTitle" idx="3"/>
          </p:nvPr>
        </p:nvSpPr>
        <p:spPr>
          <a:xfrm>
            <a:off x="1047067" y="2472533"/>
            <a:ext cx="2814529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000" dirty="0"/>
              <a:t>Interprofesionalno obrazovanje </a:t>
            </a:r>
            <a:r>
              <a:rPr lang="en-US" sz="2000" dirty="0" smtClean="0"/>
              <a:t>se </a:t>
            </a:r>
            <a:r>
              <a:rPr lang="en-US" sz="2000" dirty="0"/>
              <a:t>posmatra kao medij za pripremu radne snage sposobne da </a:t>
            </a:r>
            <a:r>
              <a:rPr lang="en-US" sz="2000" dirty="0" err="1"/>
              <a:t>preuzme</a:t>
            </a:r>
            <a:r>
              <a:rPr lang="en-US" sz="2000" dirty="0"/>
              <a:t> </a:t>
            </a:r>
            <a:r>
              <a:rPr lang="sr-Latn-RS" sz="2000" dirty="0" err="1"/>
              <a:t>i</a:t>
            </a:r>
            <a:r>
              <a:rPr lang="en-US" sz="2000" dirty="0" err="1" smtClean="0"/>
              <a:t>nterprofesionaln</a:t>
            </a:r>
            <a:r>
              <a:rPr lang="sr-Latn-RS" sz="2000" dirty="0" smtClean="0"/>
              <a:t>u </a:t>
            </a:r>
            <a:r>
              <a:rPr lang="en-US" sz="2000" dirty="0" smtClean="0"/>
              <a:t>kolaborativn</a:t>
            </a:r>
            <a:r>
              <a:rPr lang="sr-Latn-RS" sz="2000" dirty="0" smtClean="0"/>
              <a:t>u</a:t>
            </a:r>
            <a:r>
              <a:rPr lang="en-US" sz="2000" dirty="0" smtClean="0"/>
              <a:t> praks</a:t>
            </a:r>
            <a:r>
              <a:rPr lang="sr-Latn-RS" sz="2000" dirty="0" smtClean="0"/>
              <a:t>u</a:t>
            </a:r>
            <a:r>
              <a:rPr lang="en-US" sz="2000" dirty="0" smtClean="0"/>
              <a:t> </a:t>
            </a:r>
            <a:endParaRPr sz="2000" dirty="0"/>
          </a:p>
        </p:txBody>
      </p:sp>
      <p:sp>
        <p:nvSpPr>
          <p:cNvPr id="12190" name="Google Shape;12190;p63"/>
          <p:cNvSpPr txBox="1">
            <a:spLocks noGrp="1"/>
          </p:cNvSpPr>
          <p:nvPr>
            <p:ph type="subTitle" idx="4"/>
          </p:nvPr>
        </p:nvSpPr>
        <p:spPr>
          <a:xfrm>
            <a:off x="4711804" y="2400841"/>
            <a:ext cx="3090205" cy="2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400" dirty="0" err="1"/>
              <a:t>Interprofesionalna</a:t>
            </a:r>
            <a:r>
              <a:rPr lang="en-US" sz="2400" dirty="0"/>
              <a:t> </a:t>
            </a:r>
            <a:r>
              <a:rPr lang="en-US" sz="2400" dirty="0" err="1"/>
              <a:t>kolaborativna</a:t>
            </a:r>
            <a:r>
              <a:rPr lang="en-US" sz="2400" dirty="0"/>
              <a:t> </a:t>
            </a:r>
            <a:r>
              <a:rPr lang="en-US" sz="2400" dirty="0" err="1"/>
              <a:t>praksa</a:t>
            </a:r>
            <a:r>
              <a:rPr lang="en-US" sz="2400" dirty="0"/>
              <a:t> </a:t>
            </a:r>
            <a:r>
              <a:rPr lang="en-US" sz="2400" dirty="0" smtClean="0"/>
              <a:t>se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promoviše</a:t>
            </a:r>
            <a:r>
              <a:rPr lang="en-US" sz="2400" dirty="0"/>
              <a:t> u </a:t>
            </a:r>
            <a:r>
              <a:rPr lang="en-US" sz="2400" dirty="0" err="1"/>
              <a:t>cilju</a:t>
            </a:r>
            <a:r>
              <a:rPr lang="en-US" sz="2400" dirty="0"/>
              <a:t> </a:t>
            </a:r>
            <a:r>
              <a:rPr lang="en-US" sz="2400" dirty="0" err="1"/>
              <a:t>poboljšanja</a:t>
            </a:r>
            <a:r>
              <a:rPr lang="en-US" sz="2400" dirty="0"/>
              <a:t> </a:t>
            </a:r>
            <a:r>
              <a:rPr lang="en-US" sz="2400" dirty="0" err="1"/>
              <a:t>pružanja</a:t>
            </a:r>
            <a:r>
              <a:rPr lang="en-US" sz="2400" dirty="0"/>
              <a:t> </a:t>
            </a:r>
            <a:r>
              <a:rPr lang="en-US" sz="2400" dirty="0" err="1"/>
              <a:t>usluga</a:t>
            </a:r>
            <a:r>
              <a:rPr lang="en-US" sz="2400" dirty="0"/>
              <a:t>, </a:t>
            </a:r>
            <a:r>
              <a:rPr lang="en-US" sz="2400" dirty="0" err="1" smtClean="0"/>
              <a:t>bezbednosti</a:t>
            </a:r>
            <a:r>
              <a:rPr lang="sr-Latn-RS" sz="2400" dirty="0" smtClean="0"/>
              <a:t> </a:t>
            </a:r>
            <a:r>
              <a:rPr lang="en-US" sz="2400" dirty="0" err="1" smtClean="0"/>
              <a:t>pacijenata</a:t>
            </a:r>
            <a:r>
              <a:rPr lang="en-US" sz="2400" dirty="0"/>
              <a:t>, </a:t>
            </a:r>
            <a:r>
              <a:rPr lang="en-US" sz="2400" dirty="0" err="1"/>
              <a:t>kvaliteta</a:t>
            </a:r>
            <a:r>
              <a:rPr lang="en-US" sz="2400" dirty="0"/>
              <a:t> </a:t>
            </a:r>
            <a:r>
              <a:rPr lang="en-US" sz="2400" dirty="0" err="1"/>
              <a:t>života</a:t>
            </a:r>
            <a:r>
              <a:rPr lang="en-US" sz="2400" dirty="0"/>
              <a:t>, </a:t>
            </a:r>
            <a:r>
              <a:rPr lang="en-US" sz="2400" dirty="0" err="1" smtClean="0"/>
              <a:t>smanj</a:t>
            </a:r>
            <a:r>
              <a:rPr lang="sr-Latn-RS" sz="2400" dirty="0" smtClean="0"/>
              <a:t>enja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sr-Latn-R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prijema</a:t>
            </a:r>
            <a:r>
              <a:rPr lang="sr-Latn-RS" sz="2400" dirty="0" smtClean="0"/>
              <a:t> u bolnicama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mortalitet</a:t>
            </a:r>
            <a:r>
              <a:rPr lang="sr-Latn-R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​</a:t>
            </a:r>
          </a:p>
        </p:txBody>
      </p:sp>
      <p:grpSp>
        <p:nvGrpSpPr>
          <p:cNvPr id="12191" name="Google Shape;12191;p63"/>
          <p:cNvGrpSpPr/>
          <p:nvPr/>
        </p:nvGrpSpPr>
        <p:grpSpPr>
          <a:xfrm>
            <a:off x="1093944" y="2247593"/>
            <a:ext cx="1956936" cy="125331"/>
            <a:chOff x="3445893" y="4053330"/>
            <a:chExt cx="2252199" cy="93989"/>
          </a:xfrm>
        </p:grpSpPr>
        <p:sp>
          <p:nvSpPr>
            <p:cNvPr id="12192" name="Google Shape;12192;p6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3" name="Google Shape;12193;p6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194" name="Google Shape;12194;p63"/>
          <p:cNvGrpSpPr/>
          <p:nvPr/>
        </p:nvGrpSpPr>
        <p:grpSpPr>
          <a:xfrm>
            <a:off x="5509544" y="2132299"/>
            <a:ext cx="1956936" cy="125331"/>
            <a:chOff x="3445893" y="4053330"/>
            <a:chExt cx="2252199" cy="93989"/>
          </a:xfrm>
        </p:grpSpPr>
        <p:sp>
          <p:nvSpPr>
            <p:cNvPr id="12195" name="Google Shape;12195;p6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6" name="Google Shape;12196;p6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0865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Kako funkcioniše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3015079"/>
            <a:ext cx="25908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Bezbednost pacijenata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33735" y="1771835"/>
            <a:ext cx="19050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praktična rešenja problema </a:t>
            </a:r>
          </a:p>
        </p:txBody>
      </p:sp>
      <p:sp>
        <p:nvSpPr>
          <p:cNvPr id="7" name="Oval 6"/>
          <p:cNvSpPr/>
          <p:nvPr/>
        </p:nvSpPr>
        <p:spPr>
          <a:xfrm>
            <a:off x="2488337" y="4038600"/>
            <a:ext cx="19050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donošenje odluka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752600"/>
            <a:ext cx="19050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timski rad </a:t>
            </a:r>
          </a:p>
        </p:txBody>
      </p:sp>
      <p:sp>
        <p:nvSpPr>
          <p:cNvPr id="9" name="Oval 8"/>
          <p:cNvSpPr/>
          <p:nvPr/>
        </p:nvSpPr>
        <p:spPr>
          <a:xfrm>
            <a:off x="4991100" y="4038600"/>
            <a:ext cx="20574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komunikacija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75404"/>
            <a:ext cx="537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Gordon</a:t>
            </a:r>
            <a:r>
              <a:rPr lang="en-US" dirty="0"/>
              <a:t>, </a:t>
            </a:r>
            <a:r>
              <a:rPr lang="en-US" dirty="0" err="1"/>
              <a:t>Darbishire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Baker, 2012; Gordon et al.,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23412" y="3228513"/>
            <a:ext cx="2133600" cy="566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lekari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6248400" y="3301014"/>
            <a:ext cx="2209800" cy="566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farmaceuti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267200" y="1371600"/>
            <a:ext cx="6096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r-Latn-RS" sz="2000" dirty="0" smtClean="0"/>
              <a:t>stomatolozi</a:t>
            </a:r>
            <a:endParaRPr lang="en-US" sz="3600" dirty="0"/>
          </a:p>
        </p:txBody>
      </p:sp>
      <p:sp>
        <p:nvSpPr>
          <p:cNvPr id="16" name="Up Arrow 15"/>
          <p:cNvSpPr/>
          <p:nvPr/>
        </p:nvSpPr>
        <p:spPr>
          <a:xfrm>
            <a:off x="4381500" y="4572000"/>
            <a:ext cx="609600" cy="1446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r-Latn-RS" sz="2000" dirty="0" smtClean="0"/>
              <a:t>sestre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541538" y="3850319"/>
            <a:ext cx="2133600" cy="566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biohemičari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IPO – aktuelna praksa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51304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Nacionalni kontekst</a:t>
            </a:r>
            <a:r>
              <a:rPr lang="sr-Latn-RS" dirty="0" smtClean="0"/>
              <a:t>: </a:t>
            </a:r>
          </a:p>
          <a:p>
            <a:r>
              <a:rPr lang="sr-Latn-RS" dirty="0" smtClean="0"/>
              <a:t>Projekat </a:t>
            </a:r>
            <a:r>
              <a:rPr lang="sr-Latn-RS" dirty="0" err="1" smtClean="0"/>
              <a:t>ReFEEHS</a:t>
            </a:r>
            <a:r>
              <a:rPr lang="sr-Latn-RS" dirty="0" smtClean="0"/>
              <a:t> / </a:t>
            </a:r>
            <a:r>
              <a:rPr lang="en-GB" i="1" dirty="0"/>
              <a:t>Reinforcement of the Framework for Experimental Education in </a:t>
            </a:r>
            <a:r>
              <a:rPr lang="en-GB" i="1" dirty="0" smtClean="0"/>
              <a:t>He</a:t>
            </a:r>
            <a:r>
              <a:rPr lang="sr-Latn-RS" i="1" dirty="0" smtClean="0"/>
              <a:t>a</a:t>
            </a:r>
            <a:r>
              <a:rPr lang="en-GB" i="1" dirty="0" smtClean="0"/>
              <a:t>lthcare </a:t>
            </a:r>
            <a:r>
              <a:rPr lang="en-GB" i="1" dirty="0"/>
              <a:t>in </a:t>
            </a:r>
            <a:r>
              <a:rPr lang="en-GB" i="1" dirty="0" smtClean="0"/>
              <a:t>Serbia</a:t>
            </a:r>
            <a:r>
              <a:rPr lang="sr-Latn-RS" dirty="0" smtClean="0"/>
              <a:t>: </a:t>
            </a:r>
            <a:r>
              <a:rPr lang="sr-Latn-RS" i="1" dirty="0" smtClean="0"/>
              <a:t>2015-2018</a:t>
            </a:r>
          </a:p>
          <a:p>
            <a:pPr>
              <a:buFontTx/>
              <a:buChar char="-"/>
            </a:pPr>
            <a:r>
              <a:rPr lang="sr-Latn-RS" dirty="0" smtClean="0"/>
              <a:t>Implementacija predmeta IPO na UB, UK, UN, UNS</a:t>
            </a:r>
          </a:p>
          <a:p>
            <a:pPr>
              <a:buFontTx/>
              <a:buChar char="-"/>
            </a:pPr>
            <a:r>
              <a:rPr lang="sr-Latn-RS" dirty="0" smtClean="0"/>
              <a:t>Regulatorni propisi i zahtevi za prepoznaju IPO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Evropske prakse</a:t>
            </a:r>
            <a:r>
              <a:rPr lang="sr-Latn-RS" dirty="0" smtClean="0"/>
              <a:t>: </a:t>
            </a:r>
          </a:p>
          <a:p>
            <a:pPr algn="just"/>
            <a:r>
              <a:rPr lang="sr-Latn-RS" dirty="0" smtClean="0"/>
              <a:t>akreditacioni standardi za akreditaciju studijskih programa medicinsih nauka zahtevaju IPO kao neophodno u ovim studijskim programima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2329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Zastupljenost IPO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55% </a:t>
            </a:r>
            <a:r>
              <a:rPr lang="en-US" dirty="0" err="1"/>
              <a:t>škola</a:t>
            </a:r>
            <a:r>
              <a:rPr lang="en-US" dirty="0"/>
              <a:t> </a:t>
            </a:r>
            <a:r>
              <a:rPr lang="en-US" dirty="0" err="1"/>
              <a:t>zdravstvenog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u </a:t>
            </a:r>
            <a:r>
              <a:rPr lang="sr-Latn-RS" dirty="0" smtClean="0"/>
              <a:t>SAD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nudi</a:t>
            </a:r>
            <a:r>
              <a:rPr lang="en-US" dirty="0" smtClean="0"/>
              <a:t> </a:t>
            </a:r>
            <a:r>
              <a:rPr lang="en-US" dirty="0" err="1"/>
              <a:t>kurseve</a:t>
            </a:r>
            <a:r>
              <a:rPr lang="en-US" dirty="0"/>
              <a:t> </a:t>
            </a:r>
            <a:r>
              <a:rPr lang="en-US" dirty="0" smtClean="0"/>
              <a:t>IP</a:t>
            </a:r>
            <a:r>
              <a:rPr lang="sr-Latn-RS" dirty="0" smtClean="0"/>
              <a:t>O (</a:t>
            </a:r>
            <a:r>
              <a:rPr lang="en-US" dirty="0" smtClean="0"/>
              <a:t>2012</a:t>
            </a:r>
            <a:r>
              <a:rPr lang="en-US" dirty="0"/>
              <a:t>. </a:t>
            </a:r>
            <a:r>
              <a:rPr lang="en-US" dirty="0" err="1" smtClean="0"/>
              <a:t>godine</a:t>
            </a:r>
            <a:r>
              <a:rPr lang="sr-Latn-RS" dirty="0" smtClean="0"/>
              <a:t>)</a:t>
            </a:r>
          </a:p>
          <a:p>
            <a:r>
              <a:rPr lang="en-US" dirty="0" smtClean="0"/>
              <a:t>78</a:t>
            </a:r>
            <a:r>
              <a:rPr lang="en-US" dirty="0"/>
              <a:t>%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jasne</a:t>
            </a:r>
            <a:r>
              <a:rPr lang="en-US" dirty="0"/>
              <a:t> </a:t>
            </a:r>
            <a:r>
              <a:rPr lang="en-US" dirty="0" err="1"/>
              <a:t>planove</a:t>
            </a:r>
            <a:r>
              <a:rPr lang="en-US" dirty="0"/>
              <a:t> za </a:t>
            </a:r>
            <a:r>
              <a:rPr lang="en-US" dirty="0" err="1"/>
              <a:t>uključivanje</a:t>
            </a:r>
            <a:r>
              <a:rPr lang="en-US" dirty="0"/>
              <a:t> </a:t>
            </a:r>
            <a:r>
              <a:rPr lang="en-US" dirty="0" smtClean="0"/>
              <a:t>IP</a:t>
            </a:r>
            <a:r>
              <a:rPr lang="sr-Latn-RS" dirty="0" smtClean="0"/>
              <a:t>O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nastavni</a:t>
            </a:r>
            <a:r>
              <a:rPr lang="en-US" dirty="0"/>
              <a:t> plan </a:t>
            </a:r>
            <a:r>
              <a:rPr lang="en-US" dirty="0" err="1"/>
              <a:t>i</a:t>
            </a:r>
            <a:r>
              <a:rPr lang="en-US" dirty="0"/>
              <a:t>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5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Način sprovođenja IPO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Priprema za aktivnosti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IPO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Facilitiranje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kliničkom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(da li smo spremni da pružimo informacije svim profesijama)</a:t>
            </a: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Sprovođenje IPO aktivnosti</a:t>
            </a: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Vršnjačko učenje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povratne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Evaluacija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implementacije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1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</a:t>
            </a:r>
            <a:r>
              <a:rPr lang="en-US" dirty="0" err="1" smtClean="0"/>
              <a:t>avet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/>
              <a:t>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 smtClean="0"/>
              <a:t>interprofesionalnog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sr-Latn-RS" dirty="0" smtClean="0"/>
              <a:t> </a:t>
            </a:r>
            <a:r>
              <a:rPr lang="en-US" dirty="0" smtClean="0"/>
              <a:t>u </a:t>
            </a:r>
            <a:r>
              <a:rPr lang="en-US" dirty="0" err="1"/>
              <a:t>zdravstvu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Započ</a:t>
            </a:r>
            <a:r>
              <a:rPr lang="sr-Latn-RS" sz="2400" dirty="0" smtClean="0"/>
              <a:t>eti</a:t>
            </a:r>
            <a:r>
              <a:rPr lang="en-US" sz="2400" dirty="0" smtClean="0"/>
              <a:t> </a:t>
            </a:r>
            <a:r>
              <a:rPr lang="en-US" sz="2400" dirty="0" err="1" smtClean="0"/>
              <a:t>umrežavanje</a:t>
            </a:r>
            <a:r>
              <a:rPr lang="sr-Latn-RS" sz="2400" dirty="0"/>
              <a:t> - </a:t>
            </a:r>
            <a:r>
              <a:rPr lang="sr-Latn-RS" sz="2400" dirty="0" smtClean="0"/>
              <a:t>sastanci, konferencije</a:t>
            </a:r>
            <a:r>
              <a:rPr lang="sr-Latn-RS" sz="2400" dirty="0"/>
              <a:t>, </a:t>
            </a:r>
            <a:r>
              <a:rPr lang="sr-Latn-RS" sz="2400" dirty="0" smtClean="0"/>
              <a:t>posete ili email</a:t>
            </a:r>
          </a:p>
          <a:p>
            <a:r>
              <a:rPr lang="en-US" sz="2400" dirty="0" err="1" smtClean="0"/>
              <a:t>Odab</a:t>
            </a:r>
            <a:r>
              <a:rPr lang="sr-Latn-RS" sz="2400" dirty="0" smtClean="0"/>
              <a:t>rati</a:t>
            </a:r>
            <a:r>
              <a:rPr lang="en-US" sz="2400" dirty="0" smtClean="0"/>
              <a:t> </a:t>
            </a:r>
            <a:r>
              <a:rPr lang="en-US" sz="2400" dirty="0" err="1"/>
              <a:t>temu</a:t>
            </a:r>
            <a:r>
              <a:rPr lang="en-US" sz="2400" dirty="0"/>
              <a:t> </a:t>
            </a:r>
            <a:r>
              <a:rPr lang="en-US" sz="2400" dirty="0" err="1"/>
              <a:t>kojom</a:t>
            </a:r>
            <a:r>
              <a:rPr lang="en-US" sz="2400" dirty="0"/>
              <a:t> se </a:t>
            </a:r>
            <a:r>
              <a:rPr lang="en-US" sz="2400" dirty="0" err="1"/>
              <a:t>različiti</a:t>
            </a:r>
            <a:r>
              <a:rPr lang="en-US" sz="2400" dirty="0"/>
              <a:t> </a:t>
            </a:r>
            <a:r>
              <a:rPr lang="en-US" sz="2400" dirty="0" err="1"/>
              <a:t>profesionalci</a:t>
            </a:r>
            <a:r>
              <a:rPr lang="en-US" sz="2400" dirty="0"/>
              <a:t> </a:t>
            </a:r>
            <a:r>
              <a:rPr lang="en-US" sz="2400" dirty="0" err="1"/>
              <a:t>bave</a:t>
            </a:r>
            <a:r>
              <a:rPr lang="en-US" sz="2400" dirty="0"/>
              <a:t> </a:t>
            </a:r>
            <a:r>
              <a:rPr lang="en-US" sz="2400" dirty="0" err="1"/>
              <a:t>zajedno</a:t>
            </a:r>
            <a:r>
              <a:rPr lang="en-US" sz="2400" dirty="0"/>
              <a:t> u „</a:t>
            </a:r>
            <a:r>
              <a:rPr lang="en-US" sz="2400" dirty="0" err="1"/>
              <a:t>stvarnom</a:t>
            </a:r>
            <a:r>
              <a:rPr lang="en-US" sz="2400" dirty="0"/>
              <a:t> </a:t>
            </a:r>
            <a:r>
              <a:rPr lang="en-US" sz="2400" dirty="0" err="1"/>
              <a:t>svetu</a:t>
            </a:r>
            <a:r>
              <a:rPr lang="en-US" sz="2400" dirty="0" smtClean="0"/>
              <a:t>“ </a:t>
            </a:r>
            <a:endParaRPr lang="sr-Latn-RS" sz="2400" dirty="0" smtClean="0"/>
          </a:p>
          <a:p>
            <a:r>
              <a:rPr lang="en-US" sz="2400" dirty="0" err="1" smtClean="0"/>
              <a:t>Usredsredit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aktuelno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relevantno</a:t>
            </a:r>
            <a:r>
              <a:rPr lang="en-US" sz="2400" dirty="0"/>
              <a:t> </a:t>
            </a:r>
            <a:r>
              <a:rPr lang="en-US" sz="2400" dirty="0" err="1" smtClean="0"/>
              <a:t>pitanje</a:t>
            </a:r>
            <a:endParaRPr lang="sr-Latn-RS" sz="2400" dirty="0" smtClean="0"/>
          </a:p>
          <a:p>
            <a:r>
              <a:rPr lang="en-US" sz="2400" dirty="0" err="1" smtClean="0"/>
              <a:t>Potražit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sr-Latn-RS" sz="2400" dirty="0" smtClean="0"/>
              <a:t>„obične“</a:t>
            </a:r>
            <a:r>
              <a:rPr lang="en-US" sz="2400" dirty="0" smtClean="0"/>
              <a:t> </a:t>
            </a:r>
            <a:r>
              <a:rPr lang="en-US" sz="2400" dirty="0" err="1"/>
              <a:t>teme</a:t>
            </a:r>
            <a:r>
              <a:rPr lang="en-US" sz="2400" dirty="0"/>
              <a:t> u </a:t>
            </a:r>
            <a:r>
              <a:rPr lang="en-US" sz="2400" dirty="0" err="1"/>
              <a:t>nastavnim</a:t>
            </a:r>
            <a:r>
              <a:rPr lang="en-US" sz="2400" dirty="0"/>
              <a:t> </a:t>
            </a:r>
            <a:r>
              <a:rPr lang="en-US" sz="2400" dirty="0" err="1"/>
              <a:t>planovima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programima</a:t>
            </a:r>
            <a:endParaRPr lang="sr-Latn-RS" sz="2400" dirty="0" smtClean="0"/>
          </a:p>
          <a:p>
            <a:r>
              <a:rPr lang="en-US" sz="2400" dirty="0"/>
              <a:t>Ne </a:t>
            </a:r>
            <a:r>
              <a:rPr lang="en-US" sz="2400" dirty="0" err="1" smtClean="0"/>
              <a:t>pokušava</a:t>
            </a:r>
            <a:r>
              <a:rPr lang="sr-Latn-RS" sz="2400" dirty="0" smtClean="0"/>
              <a:t>ti</a:t>
            </a:r>
            <a:r>
              <a:rPr lang="en-US" sz="2400" dirty="0" smtClean="0"/>
              <a:t> </a:t>
            </a:r>
            <a:r>
              <a:rPr lang="sr-Latn-RS" sz="2400" dirty="0" smtClean="0"/>
              <a:t>uključivanje</a:t>
            </a:r>
            <a:r>
              <a:rPr lang="en-US" sz="2400" dirty="0" smtClean="0"/>
              <a:t> </a:t>
            </a:r>
            <a:r>
              <a:rPr lang="en-US" sz="2400" dirty="0" err="1" smtClean="0"/>
              <a:t>svak</a:t>
            </a:r>
            <a:r>
              <a:rPr lang="sr-Latn-RS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profesij</a:t>
            </a:r>
            <a:r>
              <a:rPr lang="sr-Latn-RS" sz="2400" dirty="0" smtClean="0"/>
              <a:t>e</a:t>
            </a:r>
          </a:p>
          <a:p>
            <a:r>
              <a:rPr lang="pt-BR" sz="2400" dirty="0" smtClean="0"/>
              <a:t>Uverit</a:t>
            </a:r>
            <a:r>
              <a:rPr lang="sr-Latn-RS" sz="2400" dirty="0" smtClean="0"/>
              <a:t>i</a:t>
            </a:r>
            <a:r>
              <a:rPr lang="pt-BR" sz="2400" dirty="0" smtClean="0"/>
              <a:t> </a:t>
            </a:r>
            <a:r>
              <a:rPr lang="pt-BR" sz="2400" dirty="0"/>
              <a:t>se da je u pitanju </a:t>
            </a:r>
            <a:r>
              <a:rPr lang="pt-BR" sz="2400" dirty="0" smtClean="0"/>
              <a:t>IP</a:t>
            </a:r>
            <a:r>
              <a:rPr lang="sr-Latn-RS" sz="2400" dirty="0" smtClean="0"/>
              <a:t>O</a:t>
            </a:r>
            <a:r>
              <a:rPr lang="pt-BR" sz="2400" dirty="0" smtClean="0"/>
              <a:t>, </a:t>
            </a:r>
            <a:r>
              <a:rPr lang="pt-BR" sz="2400" dirty="0"/>
              <a:t>a ne samo </a:t>
            </a:r>
            <a:r>
              <a:rPr lang="sr-Latn-RS" sz="2400" dirty="0" smtClean="0"/>
              <a:t>zajedničko/multiprofesionalno</a:t>
            </a:r>
            <a:r>
              <a:rPr lang="pt-BR" sz="2400" dirty="0" smtClean="0"/>
              <a:t> učenj</a:t>
            </a:r>
            <a:r>
              <a:rPr lang="sr-Latn-RS" sz="2400" dirty="0" smtClean="0"/>
              <a:t>e</a:t>
            </a:r>
          </a:p>
          <a:p>
            <a:r>
              <a:rPr lang="it-IT" sz="2400" dirty="0" smtClean="0"/>
              <a:t>Razmotrit</a:t>
            </a:r>
            <a:r>
              <a:rPr lang="sr-Latn-RS" sz="2400" dirty="0" smtClean="0"/>
              <a:t>i</a:t>
            </a:r>
            <a:r>
              <a:rPr lang="it-IT" sz="2400" dirty="0" smtClean="0"/>
              <a:t> </a:t>
            </a:r>
            <a:r>
              <a:rPr lang="it-IT" sz="2400" dirty="0"/>
              <a:t>vreme </a:t>
            </a:r>
            <a:r>
              <a:rPr lang="sr-Latn-RS" sz="2400" dirty="0" smtClean="0"/>
              <a:t>sprovođenja IPO</a:t>
            </a:r>
          </a:p>
          <a:p>
            <a:r>
              <a:rPr lang="pl-PL" sz="2400" dirty="0" smtClean="0"/>
              <a:t>Ponuditi </a:t>
            </a:r>
            <a:r>
              <a:rPr lang="pl-PL" sz="2400" dirty="0"/>
              <a:t>kao „</a:t>
            </a:r>
            <a:r>
              <a:rPr lang="pl-PL" sz="2400" dirty="0" smtClean="0"/>
              <a:t>opcioni/izborni </a:t>
            </a:r>
            <a:r>
              <a:rPr lang="pl-PL" sz="2400" dirty="0"/>
              <a:t>dodatak“ za </a:t>
            </a:r>
            <a:r>
              <a:rPr lang="pl-PL" sz="2400" dirty="0" smtClean="0"/>
              <a:t>početak</a:t>
            </a:r>
          </a:p>
          <a:p>
            <a:r>
              <a:rPr lang="en-US" sz="2400" dirty="0" err="1" smtClean="0"/>
              <a:t>Omogućit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sr-Latn-RS" sz="2400" dirty="0" smtClean="0"/>
              <a:t>studentima </a:t>
            </a:r>
            <a:r>
              <a:rPr lang="en-US" sz="2400" dirty="0" smtClean="0"/>
              <a:t>da </a:t>
            </a:r>
            <a:r>
              <a:rPr lang="en-US" sz="2400" dirty="0" err="1"/>
              <a:t>diskutuju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ocenjuju</a:t>
            </a:r>
            <a:r>
              <a:rPr lang="en-US" sz="2400" dirty="0"/>
              <a:t> </a:t>
            </a:r>
            <a:r>
              <a:rPr lang="en-US" sz="2400" dirty="0" err="1"/>
              <a:t>jedni</a:t>
            </a:r>
            <a:r>
              <a:rPr lang="en-US" sz="2400" dirty="0"/>
              <a:t> sa </a:t>
            </a:r>
            <a:r>
              <a:rPr lang="en-US" sz="2400" dirty="0" err="1"/>
              <a:t>drugima</a:t>
            </a:r>
            <a:r>
              <a:rPr lang="en-US" sz="2400" dirty="0"/>
              <a:t> van </a:t>
            </a:r>
            <a:r>
              <a:rPr lang="sr-Latn-RS" sz="2400" dirty="0" smtClean="0"/>
              <a:t>IPO </a:t>
            </a:r>
            <a:r>
              <a:rPr lang="en-US" sz="2400" dirty="0" err="1" smtClean="0"/>
              <a:t>aktivnosti</a:t>
            </a:r>
            <a:endParaRPr lang="sr-Latn-RS" sz="2400" dirty="0"/>
          </a:p>
          <a:p>
            <a:r>
              <a:rPr lang="en-US" sz="2400" dirty="0" err="1" smtClean="0"/>
              <a:t>Upravlja</a:t>
            </a:r>
            <a:r>
              <a:rPr lang="sr-Latn-RS" sz="2400" dirty="0" smtClean="0"/>
              <a:t>ti</a:t>
            </a:r>
            <a:r>
              <a:rPr lang="en-US" sz="2400" dirty="0" smtClean="0"/>
              <a:t> </a:t>
            </a:r>
            <a:r>
              <a:rPr lang="en-US" sz="2400" dirty="0" err="1"/>
              <a:t>profesionalnim</a:t>
            </a:r>
            <a:r>
              <a:rPr lang="en-US" sz="2400" dirty="0"/>
              <a:t> </a:t>
            </a:r>
            <a:r>
              <a:rPr lang="en-US" sz="2400" dirty="0" err="1"/>
              <a:t>identitetima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odgovarajući</a:t>
            </a:r>
            <a:r>
              <a:rPr lang="en-US" sz="2400" dirty="0"/>
              <a:t> </a:t>
            </a:r>
            <a:r>
              <a:rPr lang="en-US" sz="2400" dirty="0" err="1" smtClean="0"/>
              <a:t>način</a:t>
            </a:r>
            <a:endParaRPr lang="sr-Latn-RS" sz="2400" dirty="0" smtClean="0"/>
          </a:p>
          <a:p>
            <a:r>
              <a:rPr lang="en-US" sz="2400" dirty="0" err="1" smtClean="0"/>
              <a:t>Razmotrit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resurse</a:t>
            </a:r>
            <a:r>
              <a:rPr lang="en-US" sz="2400" dirty="0"/>
              <a:t> 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osoblje</a:t>
            </a:r>
            <a:r>
              <a:rPr lang="en-US" sz="2400" dirty="0"/>
              <a:t>, </a:t>
            </a:r>
            <a:r>
              <a:rPr lang="en-US" sz="2400" dirty="0" err="1"/>
              <a:t>objekte</a:t>
            </a:r>
            <a:r>
              <a:rPr lang="en-US" sz="2400" dirty="0"/>
              <a:t>, </a:t>
            </a:r>
            <a:r>
              <a:rPr lang="en-US" sz="2400" dirty="0" err="1"/>
              <a:t>opremu</a:t>
            </a:r>
            <a:r>
              <a:rPr lang="en-US" sz="2400" dirty="0" smtClean="0"/>
              <a:t>)</a:t>
            </a:r>
            <a:endParaRPr lang="sr-Latn-RS" sz="2400" dirty="0" smtClean="0"/>
          </a:p>
          <a:p>
            <a:r>
              <a:rPr lang="pl-PL" sz="2400" dirty="0" smtClean="0"/>
              <a:t>Iskoristiti </a:t>
            </a:r>
            <a:r>
              <a:rPr lang="pl-PL" sz="2400" dirty="0"/>
              <a:t>svaku priliku za podršku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1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1283</Words>
  <Application>Microsoft Office PowerPoint</Application>
  <PresentationFormat>On-screen Show (4:3)</PresentationFormat>
  <Paragraphs>163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Značaj interprofesionalnog obrazovanja za unapređenje integrativne zdravstvene zaštite </vt:lpstr>
      <vt:lpstr>Kako je počelo . . .</vt:lpstr>
      <vt:lpstr>Preduslovi za uspešno IPO, relevantne procese i uspešne ishode</vt:lpstr>
      <vt:lpstr>Interprofesionalna kolaborativna praksa</vt:lpstr>
      <vt:lpstr>Kako funkcioniše ...</vt:lpstr>
      <vt:lpstr>IPO – aktuelna praksa </vt:lpstr>
      <vt:lpstr>Zastupljenost IPO</vt:lpstr>
      <vt:lpstr>Način sprovođenja IPO</vt:lpstr>
      <vt:lpstr>Saveti za razvoj interprofesionalnog obrazovanja u zdravstvu</vt:lpstr>
      <vt:lpstr>Značaj IPO</vt:lpstr>
      <vt:lpstr>VRSTE AKTIVNOSTI   </vt:lpstr>
      <vt:lpstr>Pacijenti kao nastavnici</vt:lpstr>
      <vt:lpstr>PowerPoint Presentation</vt:lpstr>
      <vt:lpstr>Problemi u implementaciji IPO</vt:lpstr>
      <vt:lpstr>LEARNING AND WORKING TOGETHER  FOR IMPROVED HEALTHCARE OUTCOMES –  STRENGTHENING INTERPROFESSIONAL EDUCATION</vt:lpstr>
      <vt:lpstr>Konzorcijum</vt:lpstr>
      <vt:lpstr>Opšti cilj projekta</vt:lpstr>
      <vt:lpstr>Radne grupe</vt:lpstr>
      <vt:lpstr>Pregled projekta WhoLeIPE</vt:lpstr>
      <vt:lpstr>Pridružite nam se: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Andrijana Milosevic Georgiev</dc:creator>
  <cp:lastModifiedBy>Andrijana Milosevic Georgiev</cp:lastModifiedBy>
  <cp:revision>28</cp:revision>
  <dcterms:created xsi:type="dcterms:W3CDTF">2025-04-09T07:27:26Z</dcterms:created>
  <dcterms:modified xsi:type="dcterms:W3CDTF">2025-04-10T04:05:11Z</dcterms:modified>
</cp:coreProperties>
</file>