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udio/m4a" Extension="m4a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6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18288000" cy="10287000"/>
  <p:notesSz cx="6858000" cy="9144000"/>
  <p:embeddedFontLst>
    <p:embeddedFont>
      <p:font typeface="Trebuchet MS Bold" charset="1" panose="020B0703020202020204"/>
      <p:regular r:id="rId58"/>
    </p:embeddedFont>
    <p:embeddedFont>
      <p:font typeface="Georgia" charset="1" panose="02040502050405020303"/>
      <p:regular r:id="rId59"/>
    </p:embeddedFont>
    <p:embeddedFont>
      <p:font typeface="Trebuchet MS" charset="1" panose="020B0603020202020204"/>
      <p:regular r:id="rId60"/>
    </p:embeddedFont>
    <p:embeddedFont>
      <p:font typeface="Georgia Italics" charset="1" panose="02040502050405090303"/>
      <p:regular r:id="rId61"/>
    </p:embeddedFont>
    <p:embeddedFont>
      <p:font typeface="Georgia Bold" charset="1" panose="02040802050405020203"/>
      <p:regular r:id="rId65"/>
    </p:embeddedFont>
    <p:embeddedFont>
      <p:font typeface="Georgia Bold Italics" charset="1" panose="02040802050405090203"/>
      <p:regular r:id="rId66"/>
    </p:embeddedFont>
    <p:embeddedFont>
      <p:font typeface="Calibri (MS)" charset="1" panose="020F0502020204030204"/>
      <p:regular r:id="rId67"/>
    </p:embeddedFont>
    <p:embeddedFont>
      <p:font typeface="Calibri (MS) Italics" charset="1" panose="020F05020202040A0204"/>
      <p:regular r:id="rId68"/>
    </p:embeddedFont>
    <p:embeddedFont>
      <p:font typeface="Calibri (MS) Bold" charset="1" panose="020F0702030404030204"/>
      <p:regular r:id="rId69"/>
    </p:embeddedFont>
    <p:embeddedFont>
      <p:font typeface="Arial Bold" charset="1" panose="020B0704020202020204"/>
      <p:regular r:id="rId70"/>
    </p:embeddedFont>
    <p:embeddedFont>
      <p:font typeface="Arial" charset="1" panose="020B0604020202020204"/>
      <p:regular r:id="rId71"/>
    </p:embeddedFont>
    <p:embeddedFont>
      <p:font typeface="TT Phobos" charset="1" panose="02000503050000020004"/>
      <p:regular r:id="rId74"/>
    </p:embeddedFont>
    <p:embeddedFont>
      <p:font typeface="Cambria Bold" charset="1" panose="02040803050406030204"/>
      <p:regular r:id="rId75"/>
    </p:embeddedFont>
    <p:embeddedFont>
      <p:font typeface="Cambria" charset="1" panose="02040503050406030204"/>
      <p:regular r:id="rId76"/>
    </p:embeddedFont>
    <p:embeddedFont>
      <p:font typeface="Calibri (MS) Bold Italics" charset="1" panose="020F07020304040A0204"/>
      <p:regular r:id="rId7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56" Target="slides/slide51.xml" Type="http://schemas.openxmlformats.org/officeDocument/2006/relationships/slide"/><Relationship Id="rId57" Target="slides/slide52.xml" Type="http://schemas.openxmlformats.org/officeDocument/2006/relationships/slide"/><Relationship Id="rId58" Target="fonts/font58.fntdata" Type="http://schemas.openxmlformats.org/officeDocument/2006/relationships/font"/><Relationship Id="rId59" Target="fonts/font59.fntdata" Type="http://schemas.openxmlformats.org/officeDocument/2006/relationships/font"/><Relationship Id="rId6" Target="slides/slide1.xml" Type="http://schemas.openxmlformats.org/officeDocument/2006/relationships/slide"/><Relationship Id="rId60" Target="fonts/font60.fntdata" Type="http://schemas.openxmlformats.org/officeDocument/2006/relationships/font"/><Relationship Id="rId61" Target="fonts/font61.fntdata" Type="http://schemas.openxmlformats.org/officeDocument/2006/relationships/font"/><Relationship Id="rId62" Target="notesMasters/notesMaster1.xml" Type="http://schemas.openxmlformats.org/officeDocument/2006/relationships/notesMaster"/><Relationship Id="rId63" Target="theme/theme2.xml" Type="http://schemas.openxmlformats.org/officeDocument/2006/relationships/theme"/><Relationship Id="rId64" Target="notesSlides/notesSlide1.xml" Type="http://schemas.openxmlformats.org/officeDocument/2006/relationships/notesSlide"/><Relationship Id="rId65" Target="fonts/font65.fntdata" Type="http://schemas.openxmlformats.org/officeDocument/2006/relationships/font"/><Relationship Id="rId66" Target="fonts/font66.fntdata" Type="http://schemas.openxmlformats.org/officeDocument/2006/relationships/font"/><Relationship Id="rId67" Target="fonts/font67.fntdata" Type="http://schemas.openxmlformats.org/officeDocument/2006/relationships/font"/><Relationship Id="rId68" Target="fonts/font68.fntdata" Type="http://schemas.openxmlformats.org/officeDocument/2006/relationships/font"/><Relationship Id="rId69" Target="fonts/font69.fntdata" Type="http://schemas.openxmlformats.org/officeDocument/2006/relationships/font"/><Relationship Id="rId7" Target="slides/slide2.xml" Type="http://schemas.openxmlformats.org/officeDocument/2006/relationships/slide"/><Relationship Id="rId70" Target="fonts/font70.fntdata" Type="http://schemas.openxmlformats.org/officeDocument/2006/relationships/font"/><Relationship Id="rId71" Target="fonts/font71.fntdata" Type="http://schemas.openxmlformats.org/officeDocument/2006/relationships/font"/><Relationship Id="rId72" Target="notesSlides/notesSlide2.xml" Type="http://schemas.openxmlformats.org/officeDocument/2006/relationships/notesSlide"/><Relationship Id="rId73" Target="notesSlides/notesSlide3.xml" Type="http://schemas.openxmlformats.org/officeDocument/2006/relationships/notesSlide"/><Relationship Id="rId74" Target="fonts/font74.fntdata" Type="http://schemas.openxmlformats.org/officeDocument/2006/relationships/font"/><Relationship Id="rId75" Target="fonts/font75.fntdata" Type="http://schemas.openxmlformats.org/officeDocument/2006/relationships/font"/><Relationship Id="rId76" Target="fonts/font76.fntdata" Type="http://schemas.openxmlformats.org/officeDocument/2006/relationships/font"/><Relationship Id="rId77" Target="fonts/font77.fntdata" Type="http://schemas.openxmlformats.org/officeDocument/2006/relationships/font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Ideologije: </a:t>
            </a:r>
          </a:p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Relationship Id="rId6" Target="../media/image25.svg" Type="http://schemas.openxmlformats.org/officeDocument/2006/relationships/image"/><Relationship Id="rId7" Target="../media/aAHQHnrYJ7U.m4a" Type="http://schemas.microsoft.com/office/2007/relationships/media"/><Relationship Id="rId8" Target="../media/aAHQHnrYJ7U.m4a" Type="http://schemas.openxmlformats.org/officeDocument/2006/relationships/audio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jpeg" Type="http://schemas.openxmlformats.org/officeDocument/2006/relationships/image"/><Relationship Id="rId5" Target="https://wholeipe.com/" TargetMode="External" Type="http://schemas.openxmlformats.org/officeDocument/2006/relationships/hyperlink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jpe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eustat.eus/indice.html" TargetMode="External" Type="http://schemas.openxmlformats.org/officeDocument/2006/relationships/hyperlink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https://www.sciencedirect.com/referencework/9780080430768/international-encyclopedia-of-the-social-and-behavioral-sciences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0820371" y="5716762"/>
            <a:ext cx="7467638" cy="136674"/>
            <a:chOff x="0" y="0"/>
            <a:chExt cx="9956851" cy="18223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0820400" y="5847321"/>
            <a:ext cx="7467600" cy="288122"/>
            <a:chOff x="0" y="0"/>
            <a:chExt cx="9956800" cy="38416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956800" cy="384175"/>
            </a:xfrm>
            <a:custGeom>
              <a:avLst/>
              <a:gdLst/>
              <a:ahLst/>
              <a:cxnLst/>
              <a:rect r="r" b="b" t="t" l="l"/>
              <a:pathLst>
                <a:path h="384175" w="9956800">
                  <a:moveTo>
                    <a:pt x="0" y="384175"/>
                  </a:moveTo>
                  <a:lnTo>
                    <a:pt x="9956800" y="38417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820400" y="6174657"/>
            <a:ext cx="7467600" cy="13716"/>
            <a:chOff x="0" y="0"/>
            <a:chExt cx="9956800" cy="1828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956800" cy="18288"/>
            </a:xfrm>
            <a:custGeom>
              <a:avLst/>
              <a:gdLst/>
              <a:ahLst/>
              <a:cxnLst/>
              <a:rect r="r" b="b" t="t" l="l"/>
              <a:pathLst>
                <a:path h="18288" w="9956800">
                  <a:moveTo>
                    <a:pt x="0" y="18288"/>
                  </a:moveTo>
                  <a:lnTo>
                    <a:pt x="9956800" y="18288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41961"/>
              </a:srgbClr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0820400" y="6248533"/>
            <a:ext cx="3931920" cy="27442"/>
            <a:chOff x="0" y="0"/>
            <a:chExt cx="5242560" cy="36589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242560" cy="36576"/>
            </a:xfrm>
            <a:custGeom>
              <a:avLst/>
              <a:gdLst/>
              <a:ahLst/>
              <a:cxnLst/>
              <a:rect r="r" b="b" t="t" l="l"/>
              <a:pathLst>
                <a:path h="36576" w="5242560">
                  <a:moveTo>
                    <a:pt x="0" y="36576"/>
                  </a:moveTo>
                  <a:lnTo>
                    <a:pt x="5242560" y="36576"/>
                  </a:lnTo>
                  <a:lnTo>
                    <a:pt x="52425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35686"/>
              </a:srgbClr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0820400" y="6301302"/>
            <a:ext cx="3931920" cy="13716"/>
            <a:chOff x="0" y="0"/>
            <a:chExt cx="5242560" cy="18288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242560" cy="18288"/>
            </a:xfrm>
            <a:custGeom>
              <a:avLst/>
              <a:gdLst/>
              <a:ahLst/>
              <a:cxnLst/>
              <a:rect r="r" b="b" t="t" l="l"/>
              <a:pathLst>
                <a:path h="18288" w="5242560">
                  <a:moveTo>
                    <a:pt x="0" y="18288"/>
                  </a:moveTo>
                  <a:lnTo>
                    <a:pt x="5242560" y="18288"/>
                  </a:lnTo>
                  <a:lnTo>
                    <a:pt x="52425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41961"/>
              </a:srgbClr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2" y="5476180"/>
            <a:ext cx="18288000" cy="366370"/>
            <a:chOff x="0" y="0"/>
            <a:chExt cx="24384000" cy="48849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4384000" cy="488442"/>
            </a:xfrm>
            <a:custGeom>
              <a:avLst/>
              <a:gdLst/>
              <a:ahLst/>
              <a:cxnLst/>
              <a:rect r="r" b="b" t="t" l="l"/>
              <a:pathLst>
                <a:path h="48844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488442"/>
                  </a:lnTo>
                  <a:lnTo>
                    <a:pt x="0" y="488442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4" y="5514994"/>
            <a:ext cx="18288000" cy="211084"/>
            <a:chOff x="0" y="0"/>
            <a:chExt cx="24384000" cy="281445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4384000" cy="281432"/>
            </a:xfrm>
            <a:custGeom>
              <a:avLst/>
              <a:gdLst/>
              <a:ahLst/>
              <a:cxnLst/>
              <a:rect r="r" b="b" t="t" l="l"/>
              <a:pathLst>
                <a:path h="28143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81432"/>
                  </a:lnTo>
                  <a:lnTo>
                    <a:pt x="0" y="281432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2828099" y="5466321"/>
            <a:ext cx="5459901" cy="372761"/>
            <a:chOff x="0" y="0"/>
            <a:chExt cx="7279869" cy="497014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7279894" cy="497078"/>
            </a:xfrm>
            <a:custGeom>
              <a:avLst/>
              <a:gdLst/>
              <a:ahLst/>
              <a:cxnLst/>
              <a:rect r="r" b="b" t="t" l="l"/>
              <a:pathLst>
                <a:path h="497078" w="7279894">
                  <a:moveTo>
                    <a:pt x="0" y="497078"/>
                  </a:moveTo>
                  <a:lnTo>
                    <a:pt x="7279894" y="497078"/>
                  </a:lnTo>
                  <a:lnTo>
                    <a:pt x="72798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0" y="2"/>
            <a:ext cx="18288000" cy="5554266"/>
            <a:chOff x="0" y="0"/>
            <a:chExt cx="24384000" cy="7405688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4384000" cy="7405624"/>
            </a:xfrm>
            <a:custGeom>
              <a:avLst/>
              <a:gdLst/>
              <a:ahLst/>
              <a:cxnLst/>
              <a:rect r="r" b="b" t="t" l="l"/>
              <a:pathLst>
                <a:path h="740562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405624"/>
                  </a:lnTo>
                  <a:lnTo>
                    <a:pt x="0" y="7405624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503044" y="3092225"/>
            <a:ext cx="16916400" cy="2205714"/>
            <a:chOff x="0" y="0"/>
            <a:chExt cx="22555200" cy="2940952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2555200" cy="2940957"/>
            </a:xfrm>
            <a:custGeom>
              <a:avLst/>
              <a:gdLst/>
              <a:ahLst/>
              <a:cxnLst/>
              <a:rect r="r" b="b" t="t" l="l"/>
              <a:pathLst>
                <a:path h="2940957" w="22555200">
                  <a:moveTo>
                    <a:pt x="0" y="0"/>
                  </a:moveTo>
                  <a:lnTo>
                    <a:pt x="22555200" y="0"/>
                  </a:lnTo>
                  <a:lnTo>
                    <a:pt x="22555200" y="2940957"/>
                  </a:lnTo>
                  <a:lnTo>
                    <a:pt x="0" y="294095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99437" r="0" b="-99437"/>
              </a:stretch>
            </a:blip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9525"/>
              <a:ext cx="22555200" cy="2950477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10560"/>
                </a:lnSpc>
              </a:pPr>
              <a:r>
                <a:rPr lang="en-US" sz="8800" b="true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Zdravstveni sistemi </a:t>
              </a: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0">
            <a:off x="11662064" y="7267518"/>
            <a:ext cx="2332070" cy="3084043"/>
          </a:xfrm>
          <a:custGeom>
            <a:avLst/>
            <a:gdLst/>
            <a:ahLst/>
            <a:cxnLst/>
            <a:rect r="r" b="b" t="t" l="l"/>
            <a:pathLst>
              <a:path h="3084043" w="2332070">
                <a:moveTo>
                  <a:pt x="0" y="0"/>
                </a:moveTo>
                <a:lnTo>
                  <a:pt x="2332069" y="0"/>
                </a:lnTo>
                <a:lnTo>
                  <a:pt x="2332069" y="3084043"/>
                </a:lnTo>
                <a:lnTo>
                  <a:pt x="0" y="30840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4161167" y="8468099"/>
            <a:ext cx="3258277" cy="682880"/>
          </a:xfrm>
          <a:custGeom>
            <a:avLst/>
            <a:gdLst/>
            <a:ahLst/>
            <a:cxnLst/>
            <a:rect r="r" b="b" t="t" l="l"/>
            <a:pathLst>
              <a:path h="682880" w="3258277">
                <a:moveTo>
                  <a:pt x="0" y="0"/>
                </a:moveTo>
                <a:lnTo>
                  <a:pt x="3258277" y="0"/>
                </a:lnTo>
                <a:lnTo>
                  <a:pt x="3258277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47" id="47"/>
          <p:cNvSpPr txBox="true"/>
          <p:nvPr/>
        </p:nvSpPr>
        <p:spPr>
          <a:xfrm rot="0">
            <a:off x="1026528" y="6379312"/>
            <a:ext cx="15946907" cy="2538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424456"/>
                </a:solidFill>
                <a:latin typeface="Georgia"/>
                <a:ea typeface="Georgia"/>
                <a:cs typeface="Georgia"/>
                <a:sym typeface="Georgia"/>
              </a:rPr>
              <a:t>Dr sc. Marina Odalović, redovni profesor</a:t>
            </a: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424456"/>
                </a:solidFill>
                <a:latin typeface="Georgia"/>
                <a:ea typeface="Georgia"/>
                <a:cs typeface="Georgia"/>
                <a:sym typeface="Georgia"/>
              </a:rPr>
              <a:t>Univerzitet u Beogradu – Farmaceutski fakultet</a:t>
            </a: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424456"/>
                </a:solidFill>
                <a:latin typeface="Georgia"/>
                <a:ea typeface="Georgia"/>
                <a:cs typeface="Georgia"/>
                <a:sym typeface="Georgia"/>
              </a:rPr>
              <a:t>modalovic@pharmacy.bg.ac.rs</a:t>
            </a:r>
          </a:p>
        </p:txBody>
      </p:sp>
      <p:pic>
        <p:nvPicPr>
          <p:cNvPr name="Picture 48" id="48">
            <a:hlinkClick action="ppaction://media"/>
          </p:cNvPr>
          <p:cNvPicPr>
            <a:picLocks noChangeAspect="true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9650" y="462915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cmd cmd="playFrom(0.0)">
              <p:cBhvr>
                <p:cTn/>
                <p:tgtEl>
                  <p:spTgt spid="48"/>
                </p:tgtEl>
              </p:cBhvr>
            </p:cmd>
            <p:audio>
              <p:cMediaNode vol="80000" showWhenStopped="false">
                <p:cTn repeatCount="indefinite"/>
                <p:tgtEl>
                  <p:spTgt spid="48"/>
                </p:tgtEl>
              </p:cMediaNode>
            </p:audio>
          </p:childTnLst>
        </p:cTn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"/>
              <a:ext cx="21945600" cy="21533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8640"/>
                </a:lnSpc>
              </a:pPr>
              <a:r>
                <a:rPr lang="en-US" sz="7200" b="true">
                  <a:solidFill>
                    <a:srgbClr val="424456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Upravljanje zdravstvenim sistemom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05840" y="3411369"/>
            <a:ext cx="16276320" cy="6407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570736" indent="-785368" lvl="1">
              <a:lnSpc>
                <a:spcPts val="6719"/>
              </a:lnSpc>
              <a:buFont typeface="Arial"/>
              <a:buChar char="•"/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Decentralizovani model (slobodno tržište: SAD, Švajcarska)</a:t>
            </a:r>
          </a:p>
          <a:p>
            <a:pPr algn="l" marL="1570736" indent="-785368" lvl="1">
              <a:lnSpc>
                <a:spcPts val="6719"/>
              </a:lnSpc>
              <a:buFont typeface="Arial"/>
              <a:buChar char="•"/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Sistemi orjentisani prema ishodima (zapadna Evropa) </a:t>
            </a:r>
          </a:p>
          <a:p>
            <a:pPr algn="l" marL="1570736" indent="-785368" lvl="1">
              <a:lnSpc>
                <a:spcPts val="6719"/>
              </a:lnSpc>
              <a:buFont typeface="Arial"/>
              <a:buChar char="•"/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Centralizovani i birokratizovani sistemi (centralna i istočna Evropa)</a:t>
            </a:r>
          </a:p>
          <a:p>
            <a:pPr algn="l" marL="1570736" indent="-785368" lvl="1">
              <a:lnSpc>
                <a:spcPts val="671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647052" y="931316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424456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6 glavnih funkcija menadžmenta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594484" y="2588200"/>
            <a:ext cx="16975712" cy="7373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8332" indent="-439166" lvl="1">
              <a:lnSpc>
                <a:spcPts val="4368"/>
              </a:lnSpc>
              <a:buAutoNum type="arabicPeriod" startAt="1"/>
            </a:pPr>
            <a:r>
              <a:rPr lang="en-US" b="true" sz="3640">
                <a:solidFill>
                  <a:srgbClr val="7030A0"/>
                </a:solidFill>
                <a:latin typeface="Georgia Bold"/>
                <a:ea typeface="Georgia Bold"/>
                <a:cs typeface="Georgia Bold"/>
                <a:sym typeface="Georgia Bold"/>
              </a:rPr>
              <a:t>Planiranje</a:t>
            </a:r>
            <a:r>
              <a:rPr lang="en-US" sz="364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šta treba uraditi? – prioriteti i ciljevi, delegiranje radnih zadataka</a:t>
            </a:r>
          </a:p>
          <a:p>
            <a:pPr algn="l" marL="878332" indent="-439166" lvl="1">
              <a:lnSpc>
                <a:spcPts val="4368"/>
              </a:lnSpc>
              <a:buAutoNum type="arabicPeriod" startAt="1"/>
            </a:pPr>
            <a:r>
              <a:rPr lang="en-US" b="true" sz="3640">
                <a:solidFill>
                  <a:srgbClr val="406F8D"/>
                </a:solidFill>
                <a:latin typeface="Georgia Bold"/>
                <a:ea typeface="Georgia Bold"/>
                <a:cs typeface="Georgia Bold"/>
                <a:sym typeface="Georgia Bold"/>
              </a:rPr>
              <a:t>Organizacija</a:t>
            </a:r>
            <a:r>
              <a:rPr lang="en-US" sz="364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dizajn organizacije! – službe/odeljenja/centri podrške ….</a:t>
            </a:r>
          </a:p>
          <a:p>
            <a:pPr algn="l" marL="878332" indent="-439166" lvl="1">
              <a:lnSpc>
                <a:spcPts val="4368"/>
              </a:lnSpc>
              <a:buAutoNum type="arabicPeriod" startAt="1"/>
            </a:pPr>
            <a:r>
              <a:rPr lang="en-US" b="true" sz="3640">
                <a:solidFill>
                  <a:srgbClr val="00B050"/>
                </a:solidFill>
                <a:latin typeface="Georgia Bold"/>
                <a:ea typeface="Georgia Bold"/>
                <a:cs typeface="Georgia Bold"/>
                <a:sym typeface="Georgia Bold"/>
              </a:rPr>
              <a:t>Upravljanje kadrovima</a:t>
            </a:r>
            <a:r>
              <a:rPr lang="en-US" sz="364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obezbeđenje adekvatnih kadrova (zapošljavanje, zadržavanje, razvoj, podrška) </a:t>
            </a:r>
          </a:p>
          <a:p>
            <a:pPr algn="l" marL="878332" indent="-439166" lvl="1">
              <a:lnSpc>
                <a:spcPts val="4368"/>
              </a:lnSpc>
              <a:buAutoNum type="arabicPeriod" startAt="1"/>
            </a:pPr>
            <a:r>
              <a:rPr lang="en-US" b="true" sz="3640">
                <a:solidFill>
                  <a:srgbClr val="68462E"/>
                </a:solidFill>
                <a:latin typeface="Georgia Bold"/>
                <a:ea typeface="Georgia Bold"/>
                <a:cs typeface="Georgia Bold"/>
                <a:sym typeface="Georgia Bold"/>
              </a:rPr>
              <a:t>Kontrola</a:t>
            </a:r>
            <a:r>
              <a:rPr lang="en-US" sz="364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monitoring aktivnosti i performansi zaposlenih – korektivne mere za unapređenje</a:t>
            </a:r>
          </a:p>
          <a:p>
            <a:pPr algn="l" marL="878332" indent="-439166" lvl="1">
              <a:lnSpc>
                <a:spcPts val="4368"/>
              </a:lnSpc>
              <a:buAutoNum type="arabicPeriod" startAt="1"/>
            </a:pPr>
            <a:r>
              <a:rPr lang="en-US" b="true" sz="3640">
                <a:solidFill>
                  <a:srgbClr val="326065"/>
                </a:solidFill>
                <a:latin typeface="Georgia Bold"/>
                <a:ea typeface="Georgia Bold"/>
                <a:cs typeface="Georgia Bold"/>
                <a:sym typeface="Georgia Bold"/>
              </a:rPr>
              <a:t>Kreiranje aktivnosti</a:t>
            </a:r>
            <a:r>
              <a:rPr lang="en-US" sz="364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inicijacija i delegiranje novih aktivnosti – liderstvo i motivacija, koordinaciji i komunikacija pri realizaciji</a:t>
            </a:r>
          </a:p>
          <a:p>
            <a:pPr algn="l" marL="878332" indent="-439166" lvl="1">
              <a:lnSpc>
                <a:spcPts val="4368"/>
              </a:lnSpc>
              <a:buAutoNum type="arabicPeriod" startAt="1"/>
            </a:pPr>
            <a:r>
              <a:rPr lang="en-US" b="true" sz="3640">
                <a:solidFill>
                  <a:srgbClr val="FF0000"/>
                </a:solidFill>
                <a:latin typeface="Georgia Bold"/>
                <a:ea typeface="Georgia Bold"/>
                <a:cs typeface="Georgia Bold"/>
                <a:sym typeface="Georgia Bold"/>
              </a:rPr>
              <a:t>Donošenje odluka</a:t>
            </a:r>
            <a:r>
              <a:rPr lang="en-US" sz="364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najznačajnija! – donošenje efektivnih odluka na osnovu prednosti i nedostataka alternativa</a:t>
            </a:r>
          </a:p>
          <a:p>
            <a:pPr algn="r" marL="878332" indent="-439166" lvl="1">
              <a:lnSpc>
                <a:spcPts val="4368"/>
              </a:lnSpc>
            </a:pPr>
          </a:p>
          <a:p>
            <a:pPr algn="r" marL="945896" indent="-472948" lvl="1">
              <a:lnSpc>
                <a:spcPts val="4703"/>
              </a:lnSpc>
            </a:pPr>
            <a:r>
              <a:rPr lang="en-US" sz="3919" i="true">
                <a:solidFill>
                  <a:srgbClr val="000000"/>
                </a:solidFill>
                <a:latin typeface="Georgia Italics"/>
                <a:ea typeface="Georgia Italics"/>
                <a:cs typeface="Georgia Italics"/>
                <a:sym typeface="Georgia Italics"/>
              </a:rPr>
              <a:t>Longest et al, 2000.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655169" y="1387412"/>
            <a:ext cx="15192670" cy="8427539"/>
            <a:chOff x="0" y="0"/>
            <a:chExt cx="20256894" cy="1123671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0256881" cy="11236706"/>
            </a:xfrm>
            <a:custGeom>
              <a:avLst/>
              <a:gdLst/>
              <a:ahLst/>
              <a:cxnLst/>
              <a:rect r="r" b="b" t="t" l="l"/>
              <a:pathLst>
                <a:path h="11236706" w="20256881">
                  <a:moveTo>
                    <a:pt x="0" y="0"/>
                  </a:moveTo>
                  <a:lnTo>
                    <a:pt x="20256881" y="0"/>
                  </a:lnTo>
                  <a:lnTo>
                    <a:pt x="20256881" y="11236706"/>
                  </a:lnTo>
                  <a:lnTo>
                    <a:pt x="0" y="11236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23386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424456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Ključne kompetencije menadžera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05840" y="3401844"/>
            <a:ext cx="16276320" cy="641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b="true" sz="4339">
                <a:solidFill>
                  <a:srgbClr val="326065"/>
                </a:solidFill>
                <a:latin typeface="Georgia Bold"/>
                <a:ea typeface="Georgia Bold"/>
                <a:cs typeface="Georgia Bold"/>
                <a:sym typeface="Georgia Bold"/>
              </a:rPr>
              <a:t>Konceptualizam: </a:t>
            </a: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kritička analiza i rešavanje kompleksnih problema</a:t>
            </a:r>
          </a:p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b="true" sz="4339">
                <a:solidFill>
                  <a:srgbClr val="00B050"/>
                </a:solidFill>
                <a:latin typeface="Georgia Bold"/>
                <a:ea typeface="Georgia Bold"/>
                <a:cs typeface="Georgia Bold"/>
                <a:sym typeface="Georgia Bold"/>
              </a:rPr>
              <a:t>Tehničke kompetencije</a:t>
            </a: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ekspertiza i razumevanje procesa realizacije radnih aktivnosti (npr. radi predloga novih podsticaja za zaposlene)</a:t>
            </a:r>
          </a:p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b="true" sz="4339">
                <a:solidFill>
                  <a:srgbClr val="7030A0"/>
                </a:solidFill>
                <a:latin typeface="Georgia Bold"/>
                <a:ea typeface="Georgia Bold"/>
                <a:cs typeface="Georgia Bold"/>
                <a:sym typeface="Georgia Bold"/>
              </a:rPr>
              <a:t>Međuljudski odnosi</a:t>
            </a: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dobra komunikacija i saradnja sa svima iz organizacije, bez obzira na poziciju (strategija: unapred definisati obaveze, odgovornosti i  očekivani nivo performanse)</a:t>
            </a:r>
          </a:p>
          <a:p>
            <a:pPr algn="r" marL="1266698" indent="-633349" lvl="1">
              <a:lnSpc>
                <a:spcPts val="5207"/>
              </a:lnSpc>
            </a:pPr>
          </a:p>
          <a:p>
            <a:pPr algn="r" marL="1266698" indent="-633349" lvl="1">
              <a:lnSpc>
                <a:spcPts val="5207"/>
              </a:lnSpc>
            </a:pPr>
            <a:r>
              <a:rPr lang="en-US" sz="4339" i="true">
                <a:solidFill>
                  <a:srgbClr val="000000"/>
                </a:solidFill>
                <a:latin typeface="Georgia Italics"/>
                <a:ea typeface="Georgia Italics"/>
                <a:cs typeface="Georgia Italics"/>
                <a:sym typeface="Georgia Italics"/>
              </a:rPr>
              <a:t>Ross, Wenzel &amp; Mitlyng, 2002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Integrisani zdravstveni sistemi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05840" y="3411369"/>
            <a:ext cx="16276320" cy="6407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719"/>
              </a:lnSpc>
            </a:pPr>
          </a:p>
          <a:p>
            <a:pPr algn="just">
              <a:lnSpc>
                <a:spcPts val="6719"/>
              </a:lnSpc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Pristup koji podržava </a:t>
            </a:r>
            <a:r>
              <a:rPr lang="en-US" sz="5599">
                <a:solidFill>
                  <a:srgbClr val="8588A2"/>
                </a:solidFill>
                <a:latin typeface="Georgia"/>
                <a:ea typeface="Georgia"/>
                <a:cs typeface="Georgia"/>
                <a:sym typeface="Georgia"/>
              </a:rPr>
              <a:t>ZZ sa ljudima u centru pažnje</a:t>
            </a: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(</a:t>
            </a:r>
            <a:r>
              <a:rPr lang="en-US" sz="5599" i="true">
                <a:solidFill>
                  <a:srgbClr val="000000"/>
                </a:solidFill>
                <a:latin typeface="Georgia Italics"/>
                <a:ea typeface="Georgia Italics"/>
                <a:cs typeface="Georgia Italics"/>
                <a:sym typeface="Georgia Italics"/>
              </a:rPr>
              <a:t>people-centered care</a:t>
            </a: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r>
              <a:rPr lang="en-US" sz="5599" i="true">
                <a:solidFill>
                  <a:srgbClr val="000000"/>
                </a:solidFill>
                <a:latin typeface="Georgia Italics"/>
                <a:ea typeface="Georgia Italics"/>
                <a:cs typeface="Georgia Italics"/>
                <a:sym typeface="Georgia Italics"/>
              </a:rPr>
              <a:t> </a:t>
            </a: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kroz promociju </a:t>
            </a:r>
            <a:r>
              <a:rPr lang="en-US" sz="5599">
                <a:solidFill>
                  <a:srgbClr val="406F8D"/>
                </a:solidFill>
                <a:latin typeface="Georgia"/>
                <a:ea typeface="Georgia"/>
                <a:cs typeface="Georgia"/>
                <a:sym typeface="Georgia"/>
              </a:rPr>
              <a:t>sveobuhvatnog pružanja zdravstvenih usluga</a:t>
            </a: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kreiranih u skladu sa različitim </a:t>
            </a:r>
            <a:r>
              <a:rPr lang="en-US" sz="5599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potrebama</a:t>
            </a: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pojedinaca i populacije, a koje pruža koordinisani </a:t>
            </a:r>
            <a:r>
              <a:rPr lang="en-US" sz="5599">
                <a:solidFill>
                  <a:srgbClr val="FFC000"/>
                </a:solidFill>
                <a:latin typeface="Georgia"/>
                <a:ea typeface="Georgia"/>
                <a:cs typeface="Georgia"/>
                <a:sym typeface="Georgia"/>
              </a:rPr>
              <a:t>multidisciplinarni tim </a:t>
            </a: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zdravstvenih radnika iz različitih sektora i sa različitih nivoa ZS. </a:t>
            </a:r>
          </a:p>
        </p:txBody>
      </p:sp>
    </p:spTree>
  </p:cSld>
  <p:clrMapOvr>
    <a:masterClrMapping/>
  </p:clrMapOvr>
  <p:transition spd="fast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46903" y="1147410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"/>
              <a:ext cx="21945600" cy="21533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8640"/>
                </a:lnSpc>
              </a:pPr>
              <a:r>
                <a:rPr lang="en-US" sz="72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SZO: Framework for action on IPE and Collaborative Practice, 2010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771012" y="3308318"/>
            <a:ext cx="13950763" cy="6550333"/>
            <a:chOff x="0" y="0"/>
            <a:chExt cx="18601017" cy="873377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8601055" cy="8733790"/>
            </a:xfrm>
            <a:custGeom>
              <a:avLst/>
              <a:gdLst/>
              <a:ahLst/>
              <a:cxnLst/>
              <a:rect r="r" b="b" t="t" l="l"/>
              <a:pathLst>
                <a:path h="8733790" w="18601055">
                  <a:moveTo>
                    <a:pt x="0" y="0"/>
                  </a:moveTo>
                  <a:lnTo>
                    <a:pt x="18601055" y="0"/>
                  </a:lnTo>
                  <a:lnTo>
                    <a:pt x="18601055" y="8733790"/>
                  </a:lnTo>
                  <a:lnTo>
                    <a:pt x="0" y="8733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30868" r="0" b="-30868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Intergrisana zdravstvena zaštita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05840" y="3411369"/>
            <a:ext cx="16276320" cy="6407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570736" indent="-785368" lvl="1">
              <a:lnSpc>
                <a:spcPts val="6719"/>
              </a:lnSpc>
              <a:buFont typeface="Arial"/>
              <a:buChar char="•"/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Integrisanu ZZ pruža više zdravstvenih i socijalnih radnika iz različitih profesionalnih sredina koji interprofesionalno sarađuju u različitim okruženjima na način koji ima optimalne ishode za svaku osobu kojoj je potrebna nega i za one koji je pružaju (Lindqvist et al., 2017).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Kolaborativna praksa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05840" y="3411369"/>
            <a:ext cx="16276320" cy="6407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570736" indent="-785368" lvl="1">
              <a:lnSpc>
                <a:spcPts val="6719"/>
              </a:lnSpc>
              <a:buFont typeface="Arial"/>
              <a:buChar char="•"/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Kolaborativna praksa se javlja kada više stručnjaka radi zajedno na međusobno dogovorenoj viziji o tome kako dobiti visokokvalitetnu i bezbednu ZZ koja je istinski integrisana i usmerena na osobu. Proces saradnje je podržan kulturom u kojoj se ceni doprinos svakog. Kolaborativna praksa osnažuje osoblje da prihvati promene i uključi se u inovacije (Lindqvist et al., 2017).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"/>
              <a:ext cx="21945600" cy="21533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8640"/>
                </a:lnSpc>
              </a:pPr>
              <a:r>
                <a:rPr lang="en-US" sz="72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Kolaborativna praksa – interprofesionalna saradnja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26528" y="2804284"/>
            <a:ext cx="16276320" cy="6709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16"/>
              </a:lnSpc>
            </a:pPr>
          </a:p>
          <a:p>
            <a:pPr algn="l" marL="1249934" indent="-624967" lvl="1">
              <a:lnSpc>
                <a:spcPts val="6216"/>
              </a:lnSpc>
              <a:buAutoNum type="arabicPeriod" startAt="1"/>
            </a:pPr>
            <a:r>
              <a:rPr lang="en-US" sz="518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Profesionalna svest o sebi i drugima</a:t>
            </a:r>
          </a:p>
          <a:p>
            <a:pPr algn="l" marL="1249934" indent="-624967" lvl="1">
              <a:lnSpc>
                <a:spcPts val="6216"/>
              </a:lnSpc>
              <a:buAutoNum type="arabicPeriod" startAt="1"/>
            </a:pPr>
            <a:r>
              <a:rPr lang="en-US" sz="518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Profesionalno prepoznavanje</a:t>
            </a:r>
          </a:p>
          <a:p>
            <a:pPr algn="l" marL="1249934" indent="-624967" lvl="1">
              <a:lnSpc>
                <a:spcPts val="6216"/>
              </a:lnSpc>
              <a:buAutoNum type="arabicPeriod" startAt="1"/>
            </a:pPr>
            <a:r>
              <a:rPr lang="en-US" sz="5180">
                <a:solidFill>
                  <a:srgbClr val="FFC000"/>
                </a:solidFill>
                <a:latin typeface="Georgia"/>
                <a:ea typeface="Georgia"/>
                <a:cs typeface="Georgia"/>
                <a:sym typeface="Georgia"/>
              </a:rPr>
              <a:t>Istraživanje</a:t>
            </a:r>
          </a:p>
          <a:p>
            <a:pPr algn="l" marL="1249934" indent="-624967" lvl="1">
              <a:lnSpc>
                <a:spcPts val="6216"/>
              </a:lnSpc>
              <a:buAutoNum type="arabicPeriod" startAt="1"/>
            </a:pPr>
            <a:r>
              <a:rPr lang="en-US" sz="518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Ostvarivanje profesionalne saradnje</a:t>
            </a:r>
          </a:p>
          <a:p>
            <a:pPr algn="l" marL="1249934" indent="-624967" lvl="1">
              <a:lnSpc>
                <a:spcPts val="6216"/>
              </a:lnSpc>
              <a:buAutoNum type="arabicPeriod" startAt="1"/>
            </a:pPr>
            <a:r>
              <a:rPr lang="en-US" sz="518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Posvećenost saradnji i unapređenje </a:t>
            </a:r>
          </a:p>
          <a:p>
            <a:pPr algn="l" marL="1249934" indent="-624967" lvl="1">
              <a:lnSpc>
                <a:spcPts val="6216"/>
              </a:lnSpc>
            </a:pPr>
          </a:p>
          <a:p>
            <a:pPr algn="r" marL="1249934" indent="-624967" lvl="1">
              <a:lnSpc>
                <a:spcPts val="6216"/>
              </a:lnSpc>
            </a:pPr>
            <a:r>
              <a:rPr lang="en-US" sz="5180" i="true">
                <a:solidFill>
                  <a:srgbClr val="000000"/>
                </a:solidFill>
                <a:latin typeface="Georgia Italics"/>
                <a:ea typeface="Georgia Italics"/>
                <a:cs typeface="Georgia Italics"/>
                <a:sym typeface="Georgia Italics"/>
              </a:rPr>
              <a:t>McDonough and Doucette, 2001.</a:t>
            </a:r>
          </a:p>
          <a:p>
            <a:pPr algn="l" marL="1249934" indent="-624967" lvl="1">
              <a:lnSpc>
                <a:spcPts val="6216"/>
              </a:lnSpc>
            </a:pPr>
          </a:p>
        </p:txBody>
      </p:sp>
      <p:grpSp>
        <p:nvGrpSpPr>
          <p:cNvPr name="Group 28" id="28"/>
          <p:cNvGrpSpPr/>
          <p:nvPr/>
        </p:nvGrpSpPr>
        <p:grpSpPr>
          <a:xfrm rot="0">
            <a:off x="16881472" y="9234954"/>
            <a:ext cx="974722" cy="731272"/>
            <a:chOff x="0" y="0"/>
            <a:chExt cx="1299629" cy="97503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99591" cy="974979"/>
            </a:xfrm>
            <a:custGeom>
              <a:avLst/>
              <a:gdLst/>
              <a:ahLst/>
              <a:cxnLst/>
              <a:rect r="r" b="b" t="t" l="l"/>
              <a:pathLst>
                <a:path h="974979" w="1299591">
                  <a:moveTo>
                    <a:pt x="0" y="0"/>
                  </a:moveTo>
                  <a:lnTo>
                    <a:pt x="1299591" y="0"/>
                  </a:lnTo>
                  <a:lnTo>
                    <a:pt x="1299591" y="974979"/>
                  </a:lnTo>
                  <a:lnTo>
                    <a:pt x="0" y="974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6647" r="-2" b="-16651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35088" y="1255452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"/>
              <a:ext cx="21945600" cy="21533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8640"/>
                </a:lnSpc>
              </a:pPr>
              <a:r>
                <a:rPr lang="en-US" sz="72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Mehanizmi kkji oblikuju IPO i kolaborativnu praksu, SZO, 2010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2231231" y="3016567"/>
            <a:ext cx="13537502" cy="7055825"/>
            <a:chOff x="0" y="0"/>
            <a:chExt cx="18050002" cy="940776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8050002" cy="9407779"/>
            </a:xfrm>
            <a:custGeom>
              <a:avLst/>
              <a:gdLst/>
              <a:ahLst/>
              <a:cxnLst/>
              <a:rect r="r" b="b" t="t" l="l"/>
              <a:pathLst>
                <a:path h="9407779" w="18050002">
                  <a:moveTo>
                    <a:pt x="0" y="0"/>
                  </a:moveTo>
                  <a:lnTo>
                    <a:pt x="18050002" y="0"/>
                  </a:lnTo>
                  <a:lnTo>
                    <a:pt x="18050002" y="9407779"/>
                  </a:lnTo>
                  <a:lnTo>
                    <a:pt x="0" y="940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6646" r="0" b="-16645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Ciljevi predavanja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05840" y="3411369"/>
            <a:ext cx="16276320" cy="6407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Razumevanje pojmova od značaja:</a:t>
            </a:r>
          </a:p>
          <a:p>
            <a:pPr algn="l" marL="1570736" indent="-785368" lvl="1">
              <a:lnSpc>
                <a:spcPts val="6719"/>
              </a:lnSpc>
              <a:buFont typeface="Arial"/>
              <a:buChar char="•"/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Zdravstvena</a:t>
            </a:r>
            <a:r>
              <a:rPr lang="en-US" sz="5599" i="true">
                <a:solidFill>
                  <a:srgbClr val="000000"/>
                </a:solidFill>
                <a:latin typeface="Georgia Italics"/>
                <a:ea typeface="Georgia Italics"/>
                <a:cs typeface="Georgia Italics"/>
                <a:sym typeface="Georgia Italics"/>
              </a:rPr>
              <a:t> </a:t>
            </a: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zaštita i sistem zdravstvene zaštite</a:t>
            </a:r>
          </a:p>
          <a:p>
            <a:pPr algn="l" marL="1570736" indent="-785368" lvl="1">
              <a:lnSpc>
                <a:spcPts val="6719"/>
              </a:lnSpc>
              <a:buFont typeface="Arial"/>
              <a:buChar char="•"/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Zdravstveni menadžment</a:t>
            </a:r>
          </a:p>
          <a:p>
            <a:pPr algn="l" marL="1570736" indent="-785368" lvl="1">
              <a:lnSpc>
                <a:spcPts val="6719"/>
              </a:lnSpc>
              <a:buFont typeface="Arial"/>
              <a:buChar char="•"/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Organizacija zdravstvenih sistema u različitim zemljama sveta, uz osvrt na zdravstvene politike i zdravstveni menadžment</a:t>
            </a:r>
          </a:p>
          <a:p>
            <a:pPr algn="l" marL="1570736" indent="-785368" lvl="1">
              <a:lnSpc>
                <a:spcPts val="6719"/>
              </a:lnSpc>
            </a:pPr>
          </a:p>
          <a:p>
            <a:pPr algn="l" marL="1570736" indent="-785368" lvl="1">
              <a:lnSpc>
                <a:spcPts val="6719"/>
              </a:lnSpc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"/>
              <a:ext cx="21945600" cy="21533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8640"/>
                </a:lnSpc>
              </a:pPr>
              <a:r>
                <a:rPr lang="en-US" sz="72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Saradnja farmaceuta i lekara opšte prakse u cilju unapređenja adherence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04411" y="3535328"/>
            <a:ext cx="16276320" cy="6709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469390" indent="-734695" lvl="1">
              <a:lnSpc>
                <a:spcPts val="6216"/>
              </a:lnSpc>
              <a:buFont typeface="Arial"/>
              <a:buChar char="•"/>
            </a:pPr>
            <a:r>
              <a:rPr lang="en-US" b="true" sz="5180">
                <a:solidFill>
                  <a:srgbClr val="FFC000"/>
                </a:solidFill>
                <a:latin typeface="Georgia Bold"/>
                <a:ea typeface="Georgia Bold"/>
                <a:cs typeface="Georgia Bold"/>
                <a:sym typeface="Georgia Bold"/>
              </a:rPr>
              <a:t>Faktori od značaja za uspešnu saradnju:</a:t>
            </a:r>
          </a:p>
          <a:p>
            <a:pPr algn="l" marL="1469390" indent="-734695" lvl="1">
              <a:lnSpc>
                <a:spcPts val="6216"/>
              </a:lnSpc>
              <a:buFont typeface="Arial"/>
              <a:buChar char="•"/>
            </a:pP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Proaktivna komunikacija, </a:t>
            </a:r>
          </a:p>
          <a:p>
            <a:pPr algn="l" marL="1469390" indent="-734695" lvl="1">
              <a:lnSpc>
                <a:spcPts val="6216"/>
              </a:lnSpc>
              <a:buFont typeface="Arial"/>
              <a:buChar char="•"/>
            </a:pP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Direktna komunikacija </a:t>
            </a:r>
          </a:p>
          <a:p>
            <a:pPr algn="l" marL="1469390" indent="-734695" lvl="1">
              <a:lnSpc>
                <a:spcPts val="6216"/>
              </a:lnSpc>
              <a:buFont typeface="Arial"/>
              <a:buChar char="•"/>
            </a:pP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Redovna komunikacija</a:t>
            </a:r>
          </a:p>
          <a:p>
            <a:pPr algn="l" marL="1469390" indent="-734695" lvl="1">
              <a:lnSpc>
                <a:spcPts val="6216"/>
              </a:lnSpc>
              <a:buFont typeface="Arial"/>
              <a:buChar char="•"/>
            </a:pP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Lokacija</a:t>
            </a:r>
          </a:p>
          <a:p>
            <a:pPr algn="l" marL="1469390" indent="-734695" lvl="1">
              <a:lnSpc>
                <a:spcPts val="6216"/>
              </a:lnSpc>
              <a:buFont typeface="Arial"/>
              <a:buChar char="•"/>
            </a:pP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Percepcija kredibiliteta</a:t>
            </a:r>
          </a:p>
          <a:p>
            <a:pPr algn="l" marL="1469390" indent="-734695" lvl="1">
              <a:lnSpc>
                <a:spcPts val="6216"/>
              </a:lnSpc>
              <a:buFont typeface="Arial"/>
              <a:buChar char="•"/>
            </a:pP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Zajednička vizija</a:t>
            </a:r>
          </a:p>
          <a:p>
            <a:pPr algn="r" marL="1469390" indent="-734695" lvl="1">
              <a:lnSpc>
                <a:spcPts val="6216"/>
              </a:lnSpc>
            </a:pPr>
            <a:r>
              <a:rPr lang="en-US" sz="5180" i="true">
                <a:solidFill>
                  <a:srgbClr val="000000"/>
                </a:solidFill>
                <a:latin typeface="Georgia Italics"/>
                <a:ea typeface="Georgia Italics"/>
                <a:cs typeface="Georgia Italics"/>
                <a:sym typeface="Georgia Italics"/>
              </a:rPr>
              <a:t>Rathbone AD, 2016</a:t>
            </a:r>
          </a:p>
          <a:p>
            <a:pPr algn="l" marL="1469390" indent="-734695" lvl="1">
              <a:lnSpc>
                <a:spcPts val="6216"/>
              </a:lnSpc>
            </a:pPr>
          </a:p>
        </p:txBody>
      </p:sp>
    </p:spTree>
  </p:cSld>
  <p:clrMapOvr>
    <a:masterClrMapping/>
  </p:clrMapOvr>
  <p:transition spd="fast">
    <p:fade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6719"/>
                </a:lnSpc>
              </a:pPr>
              <a:r>
                <a:rPr lang="en-US" sz="5599" b="true">
                  <a:solidFill>
                    <a:srgbClr val="424456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Learning and Working Together for Improved Healthcare Outcomes – </a:t>
              </a:r>
            </a:p>
            <a:p>
              <a:pPr algn="l">
                <a:lnSpc>
                  <a:spcPts val="6719"/>
                </a:lnSpc>
              </a:pPr>
              <a:r>
                <a:rPr lang="en-US" sz="5599" b="true">
                  <a:solidFill>
                    <a:srgbClr val="424456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Strengthening Interprofessional Education / WhoLeIPE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367133" y="4713037"/>
            <a:ext cx="4752527" cy="3888429"/>
            <a:chOff x="0" y="0"/>
            <a:chExt cx="6336703" cy="5184572"/>
          </a:xfrm>
        </p:grpSpPr>
        <p:sp>
          <p:nvSpPr>
            <p:cNvPr name="Freeform 28" id="28" descr="A logo with a circle and a circle with a circle in the middle  Description automatically generated with medium confidence"/>
            <p:cNvSpPr/>
            <p:nvPr/>
          </p:nvSpPr>
          <p:spPr>
            <a:xfrm flipH="false" flipV="false" rot="0">
              <a:off x="0" y="0"/>
              <a:ext cx="6336665" cy="5184521"/>
            </a:xfrm>
            <a:custGeom>
              <a:avLst/>
              <a:gdLst/>
              <a:ahLst/>
              <a:cxnLst/>
              <a:rect r="r" b="b" t="t" l="l"/>
              <a:pathLst>
                <a:path h="5184521" w="6336665">
                  <a:moveTo>
                    <a:pt x="0" y="0"/>
                  </a:moveTo>
                  <a:lnTo>
                    <a:pt x="6336665" y="0"/>
                  </a:lnTo>
                  <a:lnTo>
                    <a:pt x="6336665" y="5184521"/>
                  </a:lnTo>
                  <a:lnTo>
                    <a:pt x="0" y="51845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192" r="0" b="-9194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7559821" y="5721153"/>
            <a:ext cx="9649073" cy="1658036"/>
            <a:chOff x="0" y="0"/>
            <a:chExt cx="12865430" cy="2210714"/>
          </a:xfrm>
        </p:grpSpPr>
        <p:sp>
          <p:nvSpPr>
            <p:cNvPr name="Freeform 30" id="30" descr="C:\Users\korisnik\OneDrive - Farmaceutski fakultet\Attachments\Desktop\DEsktop\IPE\co-funded_EN\horizontal\CMYK\JPEG\EN Co-funded by the EU_PANTONE.jpg"/>
            <p:cNvSpPr/>
            <p:nvPr/>
          </p:nvSpPr>
          <p:spPr>
            <a:xfrm flipH="false" flipV="false" rot="0">
              <a:off x="0" y="0"/>
              <a:ext cx="12865481" cy="2210689"/>
            </a:xfrm>
            <a:custGeom>
              <a:avLst/>
              <a:gdLst/>
              <a:ahLst/>
              <a:cxnLst/>
              <a:rect r="r" b="b" t="t" l="l"/>
              <a:pathLst>
                <a:path h="2210689" w="12865481">
                  <a:moveTo>
                    <a:pt x="0" y="0"/>
                  </a:moveTo>
                  <a:lnTo>
                    <a:pt x="12865481" y="0"/>
                  </a:lnTo>
                  <a:lnTo>
                    <a:pt x="12865481" y="2210689"/>
                  </a:lnTo>
                  <a:lnTo>
                    <a:pt x="0" y="221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21492"/>
              </a:stretch>
            </a:blip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1117263" y="8824636"/>
            <a:ext cx="6585871" cy="669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u="sng">
                <a:solidFill>
                  <a:srgbClr val="67AFBD"/>
                </a:solidFill>
                <a:latin typeface="Georgia"/>
                <a:ea typeface="Georgia"/>
                <a:cs typeface="Georgia"/>
                <a:sym typeface="Georgia"/>
                <a:hlinkClick r:id="rId5" tooltip="https://wholeipe.com/"/>
              </a:rPr>
              <a:t>https://wholeipe.com/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70382" y="921239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spc="63">
                  <a:solidFill>
                    <a:srgbClr val="424456"/>
                  </a:solidFill>
                  <a:latin typeface="TT Phobos"/>
                  <a:ea typeface="TT Phobos"/>
                  <a:cs typeface="TT Phobos"/>
                  <a:sym typeface="TT Phobos"/>
                </a:rPr>
                <a:t>Konzorcijum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927116" y="3060573"/>
            <a:ext cx="17190720" cy="7235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84656" indent="-592328" lvl="1">
              <a:lnSpc>
                <a:spcPts val="4800"/>
              </a:lnSpc>
              <a:buFont typeface="Arial"/>
              <a:buChar char="•"/>
            </a:pPr>
            <a:r>
              <a:rPr lang="en-US" b="true" sz="400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Univerzitet u Beogradu, koordinator</a:t>
            </a: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b="true" sz="400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Farmaceutski</a:t>
            </a: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true" sz="400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fakultet</a:t>
            </a: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Medicinski fakultet, Stomatološki fakultet</a:t>
            </a:r>
          </a:p>
          <a:p>
            <a:pPr algn="l" marL="1184656" indent="-592328" lvl="1">
              <a:lnSpc>
                <a:spcPts val="48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Triniti koledž Dablin, Dablin, Republika Irska</a:t>
            </a:r>
          </a:p>
          <a:p>
            <a:pPr algn="l" marL="1184656" indent="-592328" lvl="1">
              <a:lnSpc>
                <a:spcPts val="48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Medicinski univerzitet u Poznanu, Poznan, Poljska </a:t>
            </a:r>
          </a:p>
          <a:p>
            <a:pPr algn="l" marL="1184656" indent="-592328" lvl="1">
              <a:lnSpc>
                <a:spcPts val="48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Trajanje projekta: 3 godine (01/12/2024 - 30/11/2027)</a:t>
            </a:r>
          </a:p>
          <a:p>
            <a:pPr algn="l" marL="1184656" indent="-592328" lvl="1">
              <a:lnSpc>
                <a:spcPts val="48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Program: Erasmus+ (Partnerstvo za saradnju u visokom obrazovanju)</a:t>
            </a:r>
          </a:p>
          <a:p>
            <a:pPr algn="l" marL="1184656" indent="-592328" lvl="1">
              <a:lnSpc>
                <a:spcPts val="4800"/>
              </a:lnSpc>
            </a:pPr>
          </a:p>
          <a:p>
            <a:pPr algn="l" marL="1184656" indent="-592328" lvl="1">
              <a:lnSpc>
                <a:spcPts val="4800"/>
              </a:lnSpc>
            </a:pPr>
          </a:p>
          <a:p>
            <a:pPr algn="l" marL="1184656" indent="-592328" lvl="1">
              <a:lnSpc>
                <a:spcPts val="4800"/>
              </a:lnSpc>
            </a:pPr>
          </a:p>
        </p:txBody>
      </p:sp>
      <p:grpSp>
        <p:nvGrpSpPr>
          <p:cNvPr name="Group 28" id="28"/>
          <p:cNvGrpSpPr/>
          <p:nvPr/>
        </p:nvGrpSpPr>
        <p:grpSpPr>
          <a:xfrm rot="0">
            <a:off x="2807294" y="7594121"/>
            <a:ext cx="2304259" cy="2304964"/>
            <a:chOff x="0" y="0"/>
            <a:chExt cx="3072346" cy="307328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072384" cy="3073273"/>
            </a:xfrm>
            <a:custGeom>
              <a:avLst/>
              <a:gdLst/>
              <a:ahLst/>
              <a:cxnLst/>
              <a:rect r="r" b="b" t="t" l="l"/>
              <a:pathLst>
                <a:path h="3073273" w="3072384">
                  <a:moveTo>
                    <a:pt x="0" y="0"/>
                  </a:moveTo>
                  <a:lnTo>
                    <a:pt x="3072384" y="0"/>
                  </a:lnTo>
                  <a:lnTo>
                    <a:pt x="3072384" y="3073273"/>
                  </a:lnTo>
                  <a:lnTo>
                    <a:pt x="0" y="3073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29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7703839" y="7593625"/>
            <a:ext cx="2592286" cy="2593086"/>
            <a:chOff x="0" y="0"/>
            <a:chExt cx="3456381" cy="3457448"/>
          </a:xfrm>
        </p:grpSpPr>
        <p:sp>
          <p:nvSpPr>
            <p:cNvPr name="Freeform 31" id="31" descr="Trinity College Dublin : IE Abroad"/>
            <p:cNvSpPr/>
            <p:nvPr/>
          </p:nvSpPr>
          <p:spPr>
            <a:xfrm flipH="false" flipV="false" rot="0">
              <a:off x="0" y="0"/>
              <a:ext cx="3456432" cy="3457448"/>
            </a:xfrm>
            <a:custGeom>
              <a:avLst/>
              <a:gdLst/>
              <a:ahLst/>
              <a:cxnLst/>
              <a:rect r="r" b="b" t="t" l="l"/>
              <a:pathLst>
                <a:path h="3457448" w="3456432">
                  <a:moveTo>
                    <a:pt x="0" y="0"/>
                  </a:moveTo>
                  <a:lnTo>
                    <a:pt x="3456432" y="0"/>
                  </a:lnTo>
                  <a:lnTo>
                    <a:pt x="3456432" y="3457448"/>
                  </a:lnTo>
                  <a:lnTo>
                    <a:pt x="0" y="3457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29" b="0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3032429" y="7809709"/>
            <a:ext cx="2160241" cy="2160908"/>
            <a:chOff x="0" y="0"/>
            <a:chExt cx="2880322" cy="288121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880360" cy="2881249"/>
            </a:xfrm>
            <a:custGeom>
              <a:avLst/>
              <a:gdLst/>
              <a:ahLst/>
              <a:cxnLst/>
              <a:rect r="r" b="b" t="t" l="l"/>
              <a:pathLst>
                <a:path h="2881249" w="2880360">
                  <a:moveTo>
                    <a:pt x="0" y="0"/>
                  </a:moveTo>
                  <a:lnTo>
                    <a:pt x="2880360" y="0"/>
                  </a:lnTo>
                  <a:lnTo>
                    <a:pt x="2880360" y="2881249"/>
                  </a:lnTo>
                  <a:lnTo>
                    <a:pt x="0" y="2881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29" b="1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3481771" y="-41091"/>
            <a:ext cx="4447203" cy="2563025"/>
            <a:chOff x="0" y="0"/>
            <a:chExt cx="5929605" cy="3417367"/>
          </a:xfrm>
        </p:grpSpPr>
        <p:sp>
          <p:nvSpPr>
            <p:cNvPr name="Freeform 35" id="35" descr="https://blogs.brighton.ac.uk/priyam/files/2021/02/Team-Work-PNG-File-300x173.png"/>
            <p:cNvSpPr/>
            <p:nvPr/>
          </p:nvSpPr>
          <p:spPr>
            <a:xfrm flipH="false" flipV="false" rot="0">
              <a:off x="0" y="0"/>
              <a:ext cx="5929630" cy="3417316"/>
            </a:xfrm>
            <a:custGeom>
              <a:avLst/>
              <a:gdLst/>
              <a:ahLst/>
              <a:cxnLst/>
              <a:rect r="r" b="b" t="t" l="l"/>
              <a:pathLst>
                <a:path h="3417316" w="5929630">
                  <a:moveTo>
                    <a:pt x="0" y="0"/>
                  </a:moveTo>
                  <a:lnTo>
                    <a:pt x="5929630" y="0"/>
                  </a:lnTo>
                  <a:lnTo>
                    <a:pt x="5929630" y="3417316"/>
                  </a:lnTo>
                  <a:lnTo>
                    <a:pt x="0" y="3417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61"/>
              </a:stretch>
            </a:blipFill>
          </p:spPr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"/>
              <a:ext cx="21945600" cy="21533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8640"/>
                </a:lnSpc>
              </a:pPr>
              <a:r>
                <a:rPr lang="en-US" sz="72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Opšti cilj projekta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4904644" y="679218"/>
            <a:ext cx="2590190" cy="2677363"/>
            <a:chOff x="0" y="0"/>
            <a:chExt cx="3453587" cy="356981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453638" cy="3569843"/>
            </a:xfrm>
            <a:custGeom>
              <a:avLst/>
              <a:gdLst/>
              <a:ahLst/>
              <a:cxnLst/>
              <a:rect r="r" b="b" t="t" l="l"/>
              <a:pathLst>
                <a:path h="3569843" w="3453638">
                  <a:moveTo>
                    <a:pt x="0" y="0"/>
                  </a:moveTo>
                  <a:lnTo>
                    <a:pt x="3453638" y="0"/>
                  </a:lnTo>
                  <a:lnTo>
                    <a:pt x="3453638" y="3569843"/>
                  </a:lnTo>
                  <a:lnTo>
                    <a:pt x="0" y="3569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29" b="0"/>
              </a:stretch>
            </a:blip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738492" y="3164434"/>
            <a:ext cx="17458068" cy="4844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400" b="true">
                <a:solidFill>
                  <a:srgbClr val="0070C0"/>
                </a:solidFill>
                <a:latin typeface="Georgia Bold"/>
                <a:ea typeface="Georgia Bold"/>
                <a:cs typeface="Georgia Bold"/>
                <a:sym typeface="Georgia Bold"/>
              </a:rPr>
              <a:t>Unapređenje interprofesionalnog obrazovanja     </a:t>
            </a:r>
          </a:p>
          <a:p>
            <a:pPr algn="l">
              <a:lnSpc>
                <a:spcPts val="5280"/>
              </a:lnSpc>
            </a:pPr>
            <a:r>
              <a:rPr lang="en-US" sz="4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  </a:t>
            </a:r>
          </a:p>
          <a:p>
            <a:pPr algn="l">
              <a:lnSpc>
                <a:spcPts val="5280"/>
              </a:lnSpc>
            </a:pPr>
            <a:r>
              <a:rPr lang="en-US" sz="4400" b="true">
                <a:solidFill>
                  <a:srgbClr val="0070C0"/>
                </a:solidFill>
                <a:latin typeface="Georgia Bold"/>
                <a:ea typeface="Georgia Bold"/>
                <a:cs typeface="Georgia Bold"/>
                <a:sym typeface="Georgia Bold"/>
              </a:rPr>
              <a:t>interprofesionalne kolaborativne prakse </a:t>
            </a:r>
          </a:p>
          <a:p>
            <a:pPr algn="l">
              <a:lnSpc>
                <a:spcPts val="5280"/>
              </a:lnSpc>
            </a:pPr>
          </a:p>
          <a:p>
            <a:pPr algn="l">
              <a:lnSpc>
                <a:spcPts val="5280"/>
              </a:lnSpc>
            </a:pPr>
            <a:r>
              <a:rPr lang="en-US" sz="4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kao osnova za razvoj sveobuhvatnog, koordinisanog i otpornog zdravstvenog sistema zasnovanog na integrisanoj zdravstvenoj zaštiti usmerenog na poboljšanje zdravstvenih ishoda kod pacijenata. 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3339382" y="8605056"/>
            <a:ext cx="4685071" cy="1003154"/>
            <a:chOff x="0" y="0"/>
            <a:chExt cx="6246762" cy="1337539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246749" cy="1337564"/>
            </a:xfrm>
            <a:custGeom>
              <a:avLst/>
              <a:gdLst/>
              <a:ahLst/>
              <a:cxnLst/>
              <a:rect r="r" b="b" t="t" l="l"/>
              <a:pathLst>
                <a:path h="1337564" w="6246749">
                  <a:moveTo>
                    <a:pt x="0" y="0"/>
                  </a:moveTo>
                  <a:lnTo>
                    <a:pt x="6246749" y="0"/>
                  </a:lnTo>
                  <a:lnTo>
                    <a:pt x="6246749" y="1337564"/>
                  </a:lnTo>
                  <a:lnTo>
                    <a:pt x="0" y="1337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195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1448259" y="8170354"/>
            <a:ext cx="1957597" cy="1872558"/>
            <a:chOff x="0" y="0"/>
            <a:chExt cx="2610129" cy="249674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610104" cy="2496693"/>
            </a:xfrm>
            <a:custGeom>
              <a:avLst/>
              <a:gdLst/>
              <a:ahLst/>
              <a:cxnLst/>
              <a:rect r="r" b="b" t="t" l="l"/>
              <a:pathLst>
                <a:path h="2496693" w="2610104">
                  <a:moveTo>
                    <a:pt x="0" y="0"/>
                  </a:moveTo>
                  <a:lnTo>
                    <a:pt x="2610104" y="0"/>
                  </a:lnTo>
                  <a:lnTo>
                    <a:pt x="2610104" y="2496693"/>
                  </a:lnTo>
                  <a:lnTo>
                    <a:pt x="0" y="249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1211"/>
              </a:stretch>
            </a:blipFill>
          </p:spPr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35088" y="111264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"/>
              <a:ext cx="21945600" cy="21533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8640"/>
                </a:lnSpc>
              </a:pPr>
              <a:r>
                <a:rPr lang="en-US" sz="72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Projektne aktivnosti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594484" y="2738923"/>
            <a:ext cx="16276320" cy="641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65200" indent="-482600" lvl="1">
              <a:lnSpc>
                <a:spcPts val="4800"/>
              </a:lnSpc>
              <a:buAutoNum type="romanLcPeriod" startAt="1"/>
            </a:pPr>
            <a:r>
              <a:rPr lang="en-US" sz="4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Razvoj i implementacija </a:t>
            </a:r>
            <a:r>
              <a:rPr lang="en-US" sz="40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inovativnih nastavnih programa i metoda učenja </a:t>
            </a:r>
            <a:r>
              <a:rPr lang="en-US" sz="4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za studente medicinskih nauka, zdravstvene profesionalce i akademsko osoblje i mentore iz prakse angažovano u interprofesionalnom obrazovanju;</a:t>
            </a:r>
          </a:p>
          <a:p>
            <a:pPr algn="l" marL="965200" indent="-482600" lvl="1">
              <a:lnSpc>
                <a:spcPts val="4800"/>
              </a:lnSpc>
              <a:buAutoNum type="romanLcPeriod" startAt="1"/>
            </a:pPr>
            <a:r>
              <a:rPr lang="en-US" sz="4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Priprema i objavljivanje relevantnih </a:t>
            </a:r>
            <a:r>
              <a:rPr lang="en-US" sz="40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pratećih materijala i edukativnih resursa</a:t>
            </a:r>
            <a:r>
              <a:rPr lang="en-US" sz="4000">
                <a:solidFill>
                  <a:srgbClr val="6F6F6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4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 oblasti interprofesionalnog obrazovanja i integrisane zdravstvene zaštite; </a:t>
            </a:r>
          </a:p>
          <a:p>
            <a:pPr algn="l" marL="965200" indent="-482600" lvl="1">
              <a:lnSpc>
                <a:spcPts val="4800"/>
              </a:lnSpc>
              <a:buAutoNum type="romanLcPeriod" startAt="1"/>
            </a:pPr>
            <a:r>
              <a:rPr lang="en-US" sz="40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Razvoj svesti </a:t>
            </a:r>
            <a:r>
              <a:rPr lang="en-US" sz="4000">
                <a:solidFill>
                  <a:srgbClr val="6F6F6F"/>
                </a:solidFill>
                <a:latin typeface="Georgia"/>
                <a:ea typeface="Georgia"/>
                <a:cs typeface="Georgia"/>
                <a:sym typeface="Georgia"/>
              </a:rPr>
              <a:t>o </a:t>
            </a:r>
            <a:r>
              <a:rPr lang="en-US" sz="4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značaju</a:t>
            </a:r>
            <a:r>
              <a:rPr lang="en-US" sz="4000">
                <a:solidFill>
                  <a:srgbClr val="6F6F6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4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interprofesionalnog obrazovanja, kolaborativne prakse i integrisane zdravstvene za unapređenje ishoda lečenja među različitim zainteresovanim stranama. </a:t>
            </a:r>
          </a:p>
          <a:p>
            <a:pPr algn="l" marL="965200" indent="-482600" lvl="1">
              <a:lnSpc>
                <a:spcPts val="4800"/>
              </a:lnSpc>
            </a:pPr>
          </a:p>
        </p:txBody>
      </p:sp>
      <p:grpSp>
        <p:nvGrpSpPr>
          <p:cNvPr name="Group 28" id="28"/>
          <p:cNvGrpSpPr/>
          <p:nvPr/>
        </p:nvGrpSpPr>
        <p:grpSpPr>
          <a:xfrm rot="0">
            <a:off x="14878402" y="9158145"/>
            <a:ext cx="3146060" cy="617287"/>
            <a:chOff x="0" y="0"/>
            <a:chExt cx="4194746" cy="82304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4194683" cy="823087"/>
            </a:xfrm>
            <a:custGeom>
              <a:avLst/>
              <a:gdLst/>
              <a:ahLst/>
              <a:cxnLst/>
              <a:rect r="r" b="b" t="t" l="l"/>
              <a:pathLst>
                <a:path h="823087" w="4194683">
                  <a:moveTo>
                    <a:pt x="0" y="0"/>
                  </a:moveTo>
                  <a:lnTo>
                    <a:pt x="4194683" y="0"/>
                  </a:lnTo>
                  <a:lnTo>
                    <a:pt x="4194683" y="823087"/>
                  </a:lnTo>
                  <a:lnTo>
                    <a:pt x="0" y="823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226" b="4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3608501" y="8890664"/>
            <a:ext cx="1314536" cy="1152258"/>
            <a:chOff x="0" y="0"/>
            <a:chExt cx="1752714" cy="153634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752727" cy="1536319"/>
            </a:xfrm>
            <a:custGeom>
              <a:avLst/>
              <a:gdLst/>
              <a:ahLst/>
              <a:cxnLst/>
              <a:rect r="r" b="b" t="t" l="l"/>
              <a:pathLst>
                <a:path h="1536319" w="1752727">
                  <a:moveTo>
                    <a:pt x="0" y="0"/>
                  </a:moveTo>
                  <a:lnTo>
                    <a:pt x="1752727" y="0"/>
                  </a:lnTo>
                  <a:lnTo>
                    <a:pt x="1752727" y="1536319"/>
                  </a:lnTo>
                  <a:lnTo>
                    <a:pt x="0" y="1536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357" b="-1"/>
              </a:stretch>
            </a:blipFill>
          </p:spPr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49846" y="968626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Pridružite nam se: 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05840" y="3411369"/>
            <a:ext cx="16276320" cy="6407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16"/>
              </a:lnSpc>
            </a:pPr>
          </a:p>
          <a:p>
            <a:pPr algn="l">
              <a:lnSpc>
                <a:spcPts val="6216"/>
              </a:lnSpc>
            </a:pPr>
          </a:p>
          <a:p>
            <a:pPr algn="l">
              <a:lnSpc>
                <a:spcPts val="6216"/>
              </a:lnSpc>
            </a:pPr>
          </a:p>
          <a:p>
            <a:pPr algn="l">
              <a:lnSpc>
                <a:spcPts val="6216"/>
              </a:lnSpc>
            </a:pPr>
          </a:p>
          <a:p>
            <a:pPr algn="l">
              <a:lnSpc>
                <a:spcPts val="6216"/>
              </a:lnSpc>
            </a:pPr>
          </a:p>
          <a:p>
            <a:pPr algn="l">
              <a:lnSpc>
                <a:spcPts val="6216"/>
              </a:lnSpc>
            </a:pPr>
          </a:p>
          <a:p>
            <a:pPr algn="l">
              <a:lnSpc>
                <a:spcPts val="6216"/>
              </a:lnSpc>
            </a:pP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Instagram                     LinkedIn           www.wholeipe.com</a:t>
            </a:r>
          </a:p>
          <a:p>
            <a:pPr algn="l">
              <a:lnSpc>
                <a:spcPts val="6216"/>
              </a:lnSpc>
            </a:pPr>
          </a:p>
        </p:txBody>
      </p:sp>
      <p:grpSp>
        <p:nvGrpSpPr>
          <p:cNvPr name="Group 28" id="28"/>
          <p:cNvGrpSpPr/>
          <p:nvPr/>
        </p:nvGrpSpPr>
        <p:grpSpPr>
          <a:xfrm rot="0">
            <a:off x="935088" y="2696061"/>
            <a:ext cx="4855464" cy="4856969"/>
            <a:chOff x="0" y="0"/>
            <a:chExt cx="6473952" cy="647595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473952" cy="6475984"/>
            </a:xfrm>
            <a:custGeom>
              <a:avLst/>
              <a:gdLst/>
              <a:ahLst/>
              <a:cxnLst/>
              <a:rect r="r" b="b" t="t" l="l"/>
              <a:pathLst>
                <a:path h="6475984" w="6473952">
                  <a:moveTo>
                    <a:pt x="0" y="0"/>
                  </a:moveTo>
                  <a:lnTo>
                    <a:pt x="6473952" y="0"/>
                  </a:lnTo>
                  <a:lnTo>
                    <a:pt x="6473952" y="6475984"/>
                  </a:lnTo>
                  <a:lnTo>
                    <a:pt x="0" y="6475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" t="0" r="-15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6407696" y="2697604"/>
            <a:ext cx="5143500" cy="5145091"/>
            <a:chOff x="0" y="0"/>
            <a:chExt cx="6858000" cy="686012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858000" cy="6860159"/>
            </a:xfrm>
            <a:custGeom>
              <a:avLst/>
              <a:gdLst/>
              <a:ahLst/>
              <a:cxnLst/>
              <a:rect r="r" b="b" t="t" l="l"/>
              <a:pathLst>
                <a:path h="6860159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60159"/>
                  </a:lnTo>
                  <a:lnTo>
                    <a:pt x="0" y="686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" t="0" r="-15" b="0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2312348" y="2696061"/>
            <a:ext cx="5143500" cy="5145091"/>
            <a:chOff x="0" y="0"/>
            <a:chExt cx="6858000" cy="686012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858000" cy="6860159"/>
            </a:xfrm>
            <a:custGeom>
              <a:avLst/>
              <a:gdLst/>
              <a:ahLst/>
              <a:cxnLst/>
              <a:rect r="r" b="b" t="t" l="l"/>
              <a:pathLst>
                <a:path h="6860159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60159"/>
                  </a:lnTo>
                  <a:lnTo>
                    <a:pt x="0" y="686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5" t="0" r="-15" b="0"/>
              </a:stretch>
            </a:blipFill>
          </p:spPr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05840" y="3411369"/>
            <a:ext cx="16276320" cy="6407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Organizacija zdravstvenih sistema u različitim zemljama sveta, uz osvrt na zdravstvene politike i zdravstveni menadžment</a:t>
            </a:r>
          </a:p>
          <a:p>
            <a:pPr algn="l">
              <a:lnSpc>
                <a:spcPts val="6719"/>
              </a:lnSpc>
            </a:p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647052" y="931316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SAD (1)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882510" y="2686717"/>
            <a:ext cx="16399650" cy="6718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b="true" sz="4339">
                <a:solidFill>
                  <a:srgbClr val="000000"/>
                </a:solidFill>
                <a:latin typeface="Georgia Bold"/>
                <a:ea typeface="Georgia Bold"/>
                <a:cs typeface="Georgia Bold"/>
                <a:sym typeface="Georgia Bold"/>
              </a:rPr>
              <a:t>Slobodno-tržišni model </a:t>
            </a: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- bez univerzalnog programa zdravstvene zaštite dostupnog svima „besplatno“, tj. dostupni su programi ZZ koji se finansiraju udruženo, iz privatnih i javnih fondova</a:t>
            </a:r>
          </a:p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b="true" sz="4339">
                <a:solidFill>
                  <a:srgbClr val="7030A0"/>
                </a:solidFill>
                <a:latin typeface="Georgia Bold"/>
                <a:ea typeface="Georgia Bold"/>
                <a:cs typeface="Georgia Bold"/>
                <a:sym typeface="Georgia Bold"/>
              </a:rPr>
              <a:t>Većina zdravstvenih ustanova u privatnom vlasništvu </a:t>
            </a: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– 60% neprofitno orjentisane, 40% profitno orjentisane</a:t>
            </a:r>
          </a:p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b="true" sz="4339">
                <a:solidFill>
                  <a:srgbClr val="FFC000"/>
                </a:solidFill>
                <a:latin typeface="Georgia Bold"/>
                <a:ea typeface="Georgia Bold"/>
                <a:cs typeface="Georgia Bold"/>
                <a:sym typeface="Georgia Bold"/>
              </a:rPr>
              <a:t>Tri vrste osiguranja</a:t>
            </a: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privatno, federalno i javno</a:t>
            </a:r>
          </a:p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Većina osiguranih Amerikanaca (150 mil.) ima privatno osiguranje po osnovu zaposlenja  </a:t>
            </a:r>
          </a:p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1/3 populacije: Medicare (&gt;65 god.), Medicaid (siromašni), Children’s Health Insurance programs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SAD: Prednosti i nedostaci (1)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05840" y="3411369"/>
            <a:ext cx="16276320" cy="6407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64006" indent="-532003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Najskuplji ZS: 17% GDP-a se troši na ZS (2018)</a:t>
            </a:r>
          </a:p>
          <a:p>
            <a:pPr algn="l" marL="1064006" indent="-532003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Najviša stopa specijalizovanih dijagnostičkih procedura u svetu (npr. CT, MR), ugradnji veštačkog kuka, skrininga za karcinom dojke i vakcinacije za sezonski grip</a:t>
            </a:r>
          </a:p>
          <a:p>
            <a:pPr algn="l" marL="1064006" indent="-532003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Jedan od najmanje dostupnih, efikasnih i pravičnih ZS</a:t>
            </a:r>
          </a:p>
          <a:p>
            <a:pPr algn="l" marL="1064006" indent="-532003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mali broj lekara i ostvarenih poseta, </a:t>
            </a:r>
          </a:p>
          <a:p>
            <a:pPr algn="l" marL="1064006" indent="-532003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etničke i socijalne grupe trpe velike nejadnakosti,…</a:t>
            </a:r>
          </a:p>
          <a:p>
            <a:pPr algn="l" marL="1064006" indent="-532003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14% Amerikanaca (27 mil.) neosigurano; ¼ starijih bankrotira usled visokih troškova ZZ</a:t>
            </a:r>
          </a:p>
          <a:p>
            <a:pPr algn="l" marL="1064006" indent="-532003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visoko zastupljene bolesti koje se mogu prevenirati i koje su u vezi za životnim stilom (npr. gojaznost, hipertenzija, dijabetes) – slaba dostupnost 1° ZZ i preventivnih programa</a:t>
            </a:r>
          </a:p>
          <a:p>
            <a:pPr algn="l" marL="1064006" indent="-532003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Najveća stopa suicida među članicama OECD-a</a:t>
            </a:r>
          </a:p>
          <a:p>
            <a:pPr algn="l" marL="1064006" indent="-532003" lvl="1">
              <a:lnSpc>
                <a:spcPts val="4200"/>
              </a:lnSpc>
            </a:pPr>
          </a:p>
          <a:p>
            <a:pPr algn="l" marL="1064006" indent="-532003" lvl="1"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SAD: Prednosti i nedostaci (2)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26528" y="3518802"/>
            <a:ext cx="16975712" cy="6699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80109" indent="-690054" lvl="1">
              <a:lnSpc>
                <a:spcPts val="5771"/>
              </a:lnSpc>
              <a:buFont typeface="Arial"/>
              <a:buChar char="•"/>
            </a:pPr>
            <a:r>
              <a:rPr lang="en-US" sz="480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ZS SAD dozvoljava pružaocima ZU </a:t>
            </a:r>
            <a:r>
              <a:rPr lang="en-US" b="true" sz="4809">
                <a:solidFill>
                  <a:srgbClr val="FFC000"/>
                </a:solidFill>
                <a:latin typeface="Georgia Bold"/>
                <a:ea typeface="Georgia Bold"/>
                <a:cs typeface="Georgia Bold"/>
                <a:sym typeface="Georgia Bold"/>
              </a:rPr>
              <a:t>nekontrolisan rast cena </a:t>
            </a:r>
            <a:r>
              <a:rPr lang="en-US" sz="480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skupih usluga ZZ, pri čemu ne zahteva od njih pružanje esencijalnih ZU (1° ZZ i preventivnih programa)</a:t>
            </a:r>
          </a:p>
          <a:p>
            <a:pPr algn="l" marL="1380109" indent="-690054" lvl="1">
              <a:lnSpc>
                <a:spcPts val="5771"/>
              </a:lnSpc>
              <a:buFont typeface="Arial"/>
              <a:buChar char="•"/>
            </a:pPr>
            <a:r>
              <a:rPr lang="en-US" sz="480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Zdravstveni sistem je veoma </a:t>
            </a:r>
            <a:r>
              <a:rPr lang="en-US" b="true" sz="4809">
                <a:solidFill>
                  <a:srgbClr val="7030A0"/>
                </a:solidFill>
                <a:latin typeface="Georgia Bold"/>
                <a:ea typeface="Georgia Bold"/>
                <a:cs typeface="Georgia Bold"/>
                <a:sym typeface="Georgia Bold"/>
              </a:rPr>
              <a:t>ograničeno dostupan </a:t>
            </a:r>
            <a:r>
              <a:rPr lang="en-US" sz="480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 ruralnim i siromašnim sredinama</a:t>
            </a:r>
          </a:p>
          <a:p>
            <a:pPr algn="l" marL="1380109" indent="-690054" lvl="1">
              <a:lnSpc>
                <a:spcPts val="5771"/>
              </a:lnSpc>
              <a:buFont typeface="Arial"/>
              <a:buChar char="•"/>
            </a:pPr>
            <a:r>
              <a:rPr lang="en-US" sz="480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SAD je </a:t>
            </a:r>
            <a:r>
              <a:rPr lang="en-US" b="true" sz="4809">
                <a:solidFill>
                  <a:srgbClr val="406F8D"/>
                </a:solidFill>
                <a:latin typeface="Georgia Bold"/>
                <a:ea typeface="Georgia Bold"/>
                <a:cs typeface="Georgia Bold"/>
                <a:sym typeface="Georgia Bold"/>
              </a:rPr>
              <a:t>lider u zdravstvenim inovacijama </a:t>
            </a:r>
            <a:r>
              <a:rPr lang="en-US" sz="480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 raspolaže </a:t>
            </a:r>
            <a:r>
              <a:rPr lang="en-US" b="true" sz="4809">
                <a:solidFill>
                  <a:srgbClr val="406F8D"/>
                </a:solidFill>
                <a:latin typeface="Georgia Bold"/>
                <a:ea typeface="Georgia Bold"/>
                <a:cs typeface="Georgia Bold"/>
                <a:sym typeface="Georgia Bold"/>
              </a:rPr>
              <a:t>vodećim bolnicama u svetu</a:t>
            </a:r>
          </a:p>
          <a:p>
            <a:pPr algn="l" marL="1380109" indent="-690054" lvl="1">
              <a:lnSpc>
                <a:spcPts val="5771"/>
              </a:lnSpc>
              <a:buFont typeface="Arial"/>
              <a:buChar char="•"/>
            </a:pPr>
            <a:r>
              <a:rPr lang="en-US" b="true" sz="4809">
                <a:solidFill>
                  <a:srgbClr val="00B050"/>
                </a:solidFill>
                <a:latin typeface="Georgia Bold"/>
                <a:ea typeface="Georgia Bold"/>
                <a:cs typeface="Georgia Bold"/>
                <a:sym typeface="Georgia Bold"/>
              </a:rPr>
              <a:t>Za one koji mogu da plate, pruža ZZ visokog kvaliteta!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35088" y="680590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42445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Zdravstvena</a:t>
              </a:r>
              <a:r>
                <a:rPr lang="en-US" b="true" sz="8000" i="true">
                  <a:solidFill>
                    <a:srgbClr val="424456"/>
                  </a:solidFill>
                  <a:latin typeface="Georgia Bold Italics"/>
                  <a:ea typeface="Georgia Bold Italics"/>
                  <a:cs typeface="Georgia Bold Italics"/>
                  <a:sym typeface="Georgia Bold Italics"/>
                </a:rPr>
                <a:t> </a:t>
              </a:r>
              <a:r>
                <a:rPr lang="en-US" sz="8000" b="true">
                  <a:solidFill>
                    <a:srgbClr val="42445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zaštita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882510" y="2234289"/>
            <a:ext cx="16276320" cy="6474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80"/>
              </a:lnSpc>
            </a:pPr>
            <a:r>
              <a:rPr lang="en-US" sz="4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Zdravstvena zaštita je organizovana i sveobuhvatna delatnost društva, sa ciljem ostvarivanja najvišeg mogućeg nivoa očuvanja i unapređenja zdravlja građana.</a:t>
            </a:r>
          </a:p>
          <a:p>
            <a:pPr algn="l">
              <a:lnSpc>
                <a:spcPts val="5280"/>
              </a:lnSpc>
            </a:pPr>
          </a:p>
          <a:p>
            <a:pPr algn="just">
              <a:lnSpc>
                <a:spcPts val="5280"/>
              </a:lnSpc>
            </a:pPr>
            <a:r>
              <a:rPr lang="en-US" sz="4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Zdravstvena zaštita obuhvata sprovođenje </a:t>
            </a:r>
            <a:r>
              <a:rPr lang="en-US" sz="4400" u="sng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mera i aktivnosti </a:t>
            </a:r>
            <a:r>
              <a:rPr lang="en-US" sz="4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 </a:t>
            </a:r>
            <a:r>
              <a:rPr lang="en-US" sz="4400">
                <a:solidFill>
                  <a:srgbClr val="C00000"/>
                </a:solidFill>
                <a:latin typeface="Calibri (MS)"/>
                <a:ea typeface="Calibri (MS)"/>
                <a:cs typeface="Calibri (MS)"/>
                <a:sym typeface="Calibri (MS)"/>
              </a:rPr>
              <a:t>očuvanje i unapređenje zdravlja </a:t>
            </a:r>
            <a:r>
              <a:rPr lang="en-US" sz="4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državljana Republike Srbije, </a:t>
            </a:r>
            <a:r>
              <a:rPr lang="en-US" sz="4400">
                <a:solidFill>
                  <a:srgbClr val="C00000"/>
                </a:solidFill>
                <a:latin typeface="Calibri (MS)"/>
                <a:ea typeface="Calibri (MS)"/>
                <a:cs typeface="Calibri (MS)"/>
                <a:sym typeface="Calibri (MS)"/>
              </a:rPr>
              <a:t>sprečavanje, suzbijanje i rano otkrivanje bolesti</a:t>
            </a:r>
            <a:r>
              <a:rPr lang="en-US" sz="4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povreda i drugih poremećaja zdravlja i blagovremeno, delotvorno i efikasno </a:t>
            </a:r>
            <a:r>
              <a:rPr lang="en-US" sz="4400">
                <a:solidFill>
                  <a:srgbClr val="C00000"/>
                </a:solidFill>
                <a:latin typeface="Calibri (MS)"/>
                <a:ea typeface="Calibri (MS)"/>
                <a:cs typeface="Calibri (MS)"/>
                <a:sym typeface="Calibri (MS)"/>
              </a:rPr>
              <a:t>lečenje</a:t>
            </a:r>
            <a:r>
              <a:rPr lang="en-US" sz="4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4400">
                <a:solidFill>
                  <a:srgbClr val="C00000"/>
                </a:solidFill>
                <a:latin typeface="Calibri (MS)"/>
                <a:ea typeface="Calibri (MS)"/>
                <a:cs typeface="Calibri (MS)"/>
                <a:sym typeface="Calibri (MS)"/>
              </a:rPr>
              <a:t>zdravstvenu negu </a:t>
            </a:r>
            <a:r>
              <a:rPr lang="en-US" sz="4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 </a:t>
            </a:r>
            <a:r>
              <a:rPr lang="en-US" sz="4400">
                <a:solidFill>
                  <a:srgbClr val="C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rehabilitaciju</a:t>
            </a:r>
            <a:r>
              <a:rPr lang="en-US" sz="4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  <a:p>
            <a:pPr algn="r">
              <a:lnSpc>
                <a:spcPts val="5280"/>
              </a:lnSpc>
            </a:pPr>
          </a:p>
          <a:p>
            <a:pPr algn="r">
              <a:lnSpc>
                <a:spcPts val="5280"/>
              </a:lnSpc>
            </a:pPr>
            <a:r>
              <a:rPr lang="en-US" sz="4400" i="true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Zakon o zdravstvenoj zaštiti, Sl. Glasnik RS, 25/19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91070" y="1147410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UK (1)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594484" y="3020377"/>
            <a:ext cx="17243060" cy="6709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64006" indent="-532003" lvl="1">
              <a:lnSpc>
                <a:spcPts val="4200"/>
              </a:lnSpc>
              <a:buFont typeface="Arial"/>
              <a:buChar char="•"/>
            </a:pPr>
            <a:r>
              <a:rPr lang="en-US" b="true" sz="3500">
                <a:solidFill>
                  <a:srgbClr val="406F8D"/>
                </a:solidFill>
                <a:latin typeface="Georgia Bold"/>
                <a:ea typeface="Georgia Bold"/>
                <a:cs typeface="Georgia Bold"/>
                <a:sym typeface="Georgia Bold"/>
              </a:rPr>
              <a:t>Pokrivenost cele populacije kroz NHS</a:t>
            </a:r>
            <a:r>
              <a:rPr lang="en-US" sz="3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79% javna sredstva od poreza + 20% zdr. osiguranje + ostatak privatni pacijenti, kofinansiranja i sl.</a:t>
            </a:r>
          </a:p>
          <a:p>
            <a:pPr algn="l" marL="1064006" indent="-532003" lvl="1">
              <a:lnSpc>
                <a:spcPts val="4200"/>
              </a:lnSpc>
              <a:buFont typeface="Arial"/>
              <a:buChar char="•"/>
            </a:pPr>
            <a:r>
              <a:rPr lang="en-US" b="true" sz="3500">
                <a:solidFill>
                  <a:srgbClr val="7030A0"/>
                </a:solidFill>
                <a:latin typeface="Georgia Bold"/>
                <a:ea typeface="Georgia Bold"/>
                <a:cs typeface="Georgia Bold"/>
                <a:sym typeface="Georgia Bold"/>
              </a:rPr>
              <a:t>Zdravstvene ustanove</a:t>
            </a:r>
            <a:r>
              <a:rPr lang="en-US" sz="3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</a:p>
          <a:p>
            <a:pPr algn="l" marL="1064006" indent="-532003" lvl="1">
              <a:lnSpc>
                <a:spcPts val="4200"/>
              </a:lnSpc>
              <a:buFont typeface="Arial"/>
              <a:buChar char="•"/>
            </a:pPr>
            <a:r>
              <a:rPr lang="en-US" sz="3500" u="sng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javne</a:t>
            </a:r>
            <a:r>
              <a:rPr lang="en-US" sz="3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(grupacije bolnica (</a:t>
            </a:r>
            <a:r>
              <a:rPr lang="en-US" sz="3500" i="true">
                <a:solidFill>
                  <a:srgbClr val="000000"/>
                </a:solidFill>
                <a:latin typeface="Georgia Italics"/>
                <a:ea typeface="Georgia Italics"/>
                <a:cs typeface="Georgia Italics"/>
                <a:sym typeface="Georgia Italics"/>
              </a:rPr>
              <a:t>NHS trusts</a:t>
            </a:r>
            <a:r>
              <a:rPr lang="en-US" sz="3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): lokalne, okružne i regionalne; specijalne bolnice),</a:t>
            </a:r>
          </a:p>
          <a:p>
            <a:pPr algn="l" marL="1064006" indent="-532003" lvl="1">
              <a:lnSpc>
                <a:spcPts val="4200"/>
              </a:lnSpc>
              <a:buFont typeface="Arial"/>
              <a:buChar char="•"/>
            </a:pPr>
            <a:r>
              <a:rPr lang="en-US" sz="3500" u="sng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privatne</a:t>
            </a:r>
            <a:r>
              <a:rPr lang="en-US" sz="3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(neprofitno i  profitno orjentisane)</a:t>
            </a:r>
          </a:p>
          <a:p>
            <a:pPr algn="l" marL="1064006" indent="-532003" lvl="1">
              <a:lnSpc>
                <a:spcPts val="4200"/>
              </a:lnSpc>
            </a:pPr>
          </a:p>
          <a:p>
            <a:pPr algn="l" marL="1064006" indent="-532003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Svi stanovnici Engleske i vlasnici </a:t>
            </a:r>
            <a:r>
              <a:rPr lang="en-US" sz="3500" i="true">
                <a:solidFill>
                  <a:srgbClr val="000000"/>
                </a:solidFill>
                <a:latin typeface="Georgia Italics"/>
                <a:ea typeface="Georgia Italics"/>
                <a:cs typeface="Georgia Italics"/>
                <a:sym typeface="Georgia Italics"/>
              </a:rPr>
              <a:t>European Health Insurance Card </a:t>
            </a:r>
            <a:r>
              <a:rPr lang="en-US" sz="3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ostvaruju pravo na NHS ZZ (1° ZZ  je uglavnom besplatna); ostalima se pruža hitna ZZ.</a:t>
            </a:r>
          </a:p>
          <a:p>
            <a:pPr algn="l" marL="1064006" indent="-532003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Privatne bolnice nude specijalizovane usluge, ali ne i usluge urgentne medicine i intenzivne nege.</a:t>
            </a:r>
          </a:p>
          <a:p>
            <a:pPr algn="l" marL="1064006" indent="-532003" lvl="1">
              <a:lnSpc>
                <a:spcPts val="4200"/>
              </a:lnSpc>
            </a:pPr>
          </a:p>
          <a:p>
            <a:pPr algn="l" marL="1064006" indent="-532003" lvl="1">
              <a:lnSpc>
                <a:spcPts val="4200"/>
              </a:lnSpc>
            </a:pPr>
          </a:p>
          <a:p>
            <a:pPr algn="l" marL="1064006" indent="-532003" lvl="1">
              <a:lnSpc>
                <a:spcPts val="4200"/>
              </a:lnSpc>
            </a:pPr>
          </a:p>
          <a:p>
            <a:pPr algn="l" marL="1064006" indent="-532003" lvl="1"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UK (2)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05840" y="3411369"/>
            <a:ext cx="16276320" cy="6407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570736" indent="-785368" lvl="1">
              <a:lnSpc>
                <a:spcPts val="6719"/>
              </a:lnSpc>
              <a:buFont typeface="Arial"/>
              <a:buChar char="•"/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12% stanovnika ima i privatno osiguranje, uglavnom da bi izbegli čekanje na ZU i imali bolje uslove tokom boravka u bolnici</a:t>
            </a:r>
          </a:p>
          <a:p>
            <a:pPr algn="l" marL="1570736" indent="-785368" lvl="1">
              <a:lnSpc>
                <a:spcPts val="6719"/>
              </a:lnSpc>
            </a:pPr>
          </a:p>
          <a:p>
            <a:pPr algn="l" marL="1570736" indent="-785368" lvl="1">
              <a:lnSpc>
                <a:spcPts val="6719"/>
              </a:lnSpc>
              <a:buFont typeface="Arial"/>
              <a:buChar char="•"/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10% GDP-a se troši na ZS, 80% na NHS</a:t>
            </a:r>
          </a:p>
          <a:p>
            <a:pPr algn="l" marL="1570736" indent="-785368" lvl="1">
              <a:lnSpc>
                <a:spcPts val="6719"/>
              </a:lnSpc>
            </a:pPr>
          </a:p>
          <a:p>
            <a:pPr algn="l" marL="1570736" indent="-785368" lvl="1">
              <a:lnSpc>
                <a:spcPts val="6719"/>
              </a:lnSpc>
              <a:buFont typeface="Arial"/>
              <a:buChar char="•"/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16% NHS fonda: administrativni troškovi</a:t>
            </a:r>
          </a:p>
          <a:p>
            <a:pPr algn="l" marL="1570736" indent="-785368" lvl="1">
              <a:lnSpc>
                <a:spcPts val="6719"/>
              </a:lnSpc>
            </a:pP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UK: Prednosti i nedostaci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26528" y="3252283"/>
            <a:ext cx="16687676" cy="6709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469390" indent="-734695" lvl="1">
              <a:lnSpc>
                <a:spcPts val="6216"/>
              </a:lnSpc>
              <a:buFont typeface="Arial"/>
              <a:buChar char="•"/>
            </a:pP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Smatra se da je </a:t>
            </a:r>
            <a:r>
              <a:rPr lang="en-US" b="true" sz="5180">
                <a:solidFill>
                  <a:srgbClr val="8588A2"/>
                </a:solidFill>
                <a:latin typeface="Georgia Bold"/>
                <a:ea typeface="Georgia Bold"/>
                <a:cs typeface="Georgia Bold"/>
                <a:sym typeface="Georgia Bold"/>
              </a:rPr>
              <a:t>univerzalna besplatna zdravstvena </a:t>
            </a: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zaštita dobra za zemlju, kako zdravstveno, tako i ekonomski.</a:t>
            </a:r>
          </a:p>
          <a:p>
            <a:pPr algn="l" marL="1469390" indent="-734695" lvl="1">
              <a:lnSpc>
                <a:spcPts val="6216"/>
              </a:lnSpc>
              <a:buFont typeface="Arial"/>
              <a:buChar char="•"/>
            </a:pP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NHS pruža </a:t>
            </a:r>
            <a:r>
              <a:rPr lang="en-US" b="true" sz="5180">
                <a:solidFill>
                  <a:srgbClr val="326065"/>
                </a:solidFill>
                <a:latin typeface="Georgia Bold"/>
                <a:ea typeface="Georgia Bold"/>
                <a:cs typeface="Georgia Bold"/>
                <a:sym typeface="Georgia Bold"/>
              </a:rPr>
              <a:t>besplatnu ZZ za sve </a:t>
            </a: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 obezbeđuje duži životni vek u odnosu na SAD, sa upola manje novca </a:t>
            </a:r>
          </a:p>
          <a:p>
            <a:pPr algn="l" marL="1469390" indent="-734695" lvl="1">
              <a:lnSpc>
                <a:spcPts val="6216"/>
              </a:lnSpc>
              <a:buFont typeface="Arial"/>
              <a:buChar char="•"/>
            </a:pPr>
            <a:r>
              <a:rPr lang="en-US" b="true" sz="5180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Zadovoljstvo pacijenata </a:t>
            </a:r>
            <a:r>
              <a:rPr lang="en-US" sz="518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je relativno visoko, 61%, u poređenju sa 29% u SAD.</a:t>
            </a:r>
          </a:p>
          <a:p>
            <a:pPr algn="l" marL="1469390" indent="-734695" lvl="1">
              <a:lnSpc>
                <a:spcPts val="6216"/>
              </a:lnSpc>
              <a:buFont typeface="Arial"/>
              <a:buChar char="•"/>
            </a:pP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Lekovi su jeftiniji u odnosu na SAD i </a:t>
            </a:r>
            <a:r>
              <a:rPr lang="en-US" b="true" sz="5180">
                <a:solidFill>
                  <a:srgbClr val="406F8D"/>
                </a:solidFill>
                <a:latin typeface="Georgia Bold"/>
                <a:ea typeface="Georgia Bold"/>
                <a:cs typeface="Georgia Bold"/>
                <a:sym typeface="Georgia Bold"/>
              </a:rPr>
              <a:t>nema iznenadnih zdravstvenih troškova</a:t>
            </a:r>
          </a:p>
          <a:p>
            <a:pPr algn="l" marL="1469390" indent="-734695" lvl="1">
              <a:lnSpc>
                <a:spcPts val="6216"/>
              </a:lnSpc>
            </a:pPr>
          </a:p>
          <a:p>
            <a:pPr algn="l" marL="1469390" indent="-734695" lvl="1">
              <a:lnSpc>
                <a:spcPts val="6216"/>
              </a:lnSpc>
            </a:pP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UK: Prednosti i nedostaci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05840" y="3316119"/>
            <a:ext cx="16276320" cy="6503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68044" indent="-684022" lvl="1">
              <a:lnSpc>
                <a:spcPts val="5712"/>
              </a:lnSpc>
              <a:buFont typeface="Arial"/>
              <a:buChar char="•"/>
            </a:pPr>
            <a:r>
              <a:rPr lang="en-US" sz="476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Mere štednje dovele su do manjeg zapošljavanja osoblja i manjeg ulaganja u opremu, što na kraju može uticati na </a:t>
            </a:r>
            <a:r>
              <a:rPr lang="en-US" b="true" sz="4760">
                <a:solidFill>
                  <a:srgbClr val="7030A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kvalitet ZZ</a:t>
            </a:r>
            <a:r>
              <a:rPr lang="en-US" sz="476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 </a:t>
            </a:r>
          </a:p>
          <a:p>
            <a:pPr algn="l" marL="1368044" indent="-684022" lvl="1">
              <a:lnSpc>
                <a:spcPts val="5712"/>
              </a:lnSpc>
              <a:buFont typeface="Arial"/>
              <a:buChar char="•"/>
            </a:pPr>
            <a:r>
              <a:rPr lang="en-US" b="true" sz="4760">
                <a:solidFill>
                  <a:srgbClr val="406F8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Vremena čekanja </a:t>
            </a:r>
            <a:r>
              <a:rPr lang="en-US" sz="476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 konsultacije i operacije je dugo.</a:t>
            </a:r>
          </a:p>
          <a:p>
            <a:pPr algn="l" marL="1368044" indent="-684022" lvl="1">
              <a:lnSpc>
                <a:spcPts val="5712"/>
              </a:lnSpc>
              <a:buFont typeface="Arial"/>
              <a:buChar char="•"/>
            </a:pPr>
            <a:r>
              <a:rPr lang="en-US" b="true" sz="4760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Zdravstveni turizam</a:t>
            </a:r>
            <a:r>
              <a:rPr lang="en-US" sz="476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nerezidenti iskorišćavaju NHS da bi dobili visokokvalitetnu ZZ po nižoj ceni, ali bez odgovarajućeg doprinosa kroz poreze.</a:t>
            </a:r>
          </a:p>
          <a:p>
            <a:pPr algn="l" marL="1368044" indent="-684022" lvl="1">
              <a:lnSpc>
                <a:spcPts val="5712"/>
              </a:lnSpc>
              <a:buFont typeface="Arial"/>
              <a:buChar char="•"/>
            </a:pPr>
            <a:r>
              <a:rPr lang="en-US" sz="476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Etničke manjine i siromašni suočavaju se sa </a:t>
            </a:r>
            <a:r>
              <a:rPr lang="en-US" b="true" sz="4760">
                <a:solidFill>
                  <a:srgbClr val="8588A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nejednakošću u ZZ</a:t>
            </a:r>
            <a:r>
              <a:rPr lang="en-US" sz="476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te su neophodne dodatne socijalne mere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EU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76830" y="3020377"/>
            <a:ext cx="17119730" cy="6709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469390" indent="-734695" lvl="1">
              <a:lnSpc>
                <a:spcPts val="6216"/>
              </a:lnSpc>
              <a:buFont typeface="Arial"/>
              <a:buChar char="•"/>
            </a:pP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Svaka zemlja EU ima </a:t>
            </a:r>
            <a:r>
              <a:rPr lang="en-US" b="true" sz="5180">
                <a:solidFill>
                  <a:srgbClr val="00B050"/>
                </a:solidFill>
                <a:latin typeface="Georgia Bold"/>
                <a:ea typeface="Georgia Bold"/>
                <a:cs typeface="Georgia Bold"/>
                <a:sym typeface="Georgia Bold"/>
              </a:rPr>
              <a:t>svoj sopstveni ZS</a:t>
            </a: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ali su međusobni ciljevi veoma slični!</a:t>
            </a:r>
          </a:p>
          <a:p>
            <a:pPr algn="l" marL="1469390" indent="-734695" lvl="1">
              <a:lnSpc>
                <a:spcPts val="6216"/>
              </a:lnSpc>
              <a:buFont typeface="Arial"/>
              <a:buChar char="•"/>
            </a:pP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 svim zemljama EU </a:t>
            </a:r>
            <a:r>
              <a:rPr lang="en-US" b="true" sz="5180">
                <a:solidFill>
                  <a:srgbClr val="7030A0"/>
                </a:solidFill>
                <a:latin typeface="Georgia Bold"/>
                <a:ea typeface="Georgia Bold"/>
                <a:cs typeface="Georgia Bold"/>
                <a:sym typeface="Georgia Bold"/>
              </a:rPr>
              <a:t>svi građani su obuhvaćeni ZS</a:t>
            </a: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bez obzira na sposobnost plaćanja.</a:t>
            </a:r>
          </a:p>
          <a:p>
            <a:pPr algn="l" marL="1469390" indent="-734695" lvl="1">
              <a:lnSpc>
                <a:spcPts val="6216"/>
              </a:lnSpc>
              <a:buFont typeface="Arial"/>
              <a:buChar char="•"/>
            </a:pP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ZS se uglavnom </a:t>
            </a:r>
            <a:r>
              <a:rPr lang="en-US" b="true" sz="5180">
                <a:solidFill>
                  <a:srgbClr val="FFC000"/>
                </a:solidFill>
                <a:latin typeface="Georgia Bold"/>
                <a:ea typeface="Georgia Bold"/>
                <a:cs typeface="Georgia Bold"/>
                <a:sym typeface="Georgia Bold"/>
              </a:rPr>
              <a:t>finansiraju iz poreza i doprinosa</a:t>
            </a:r>
          </a:p>
          <a:p>
            <a:pPr algn="l" marL="1469390" indent="-734695" lvl="1">
              <a:lnSpc>
                <a:spcPts val="6216"/>
              </a:lnSpc>
              <a:buFont typeface="Arial"/>
              <a:buChar char="•"/>
            </a:pP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ZZ je </a:t>
            </a:r>
            <a:r>
              <a:rPr lang="en-US" b="true" sz="5180">
                <a:solidFill>
                  <a:srgbClr val="C00000"/>
                </a:solidFill>
                <a:latin typeface="Georgia Bold"/>
                <a:ea typeface="Georgia Bold"/>
                <a:cs typeface="Georgia Bold"/>
                <a:sym typeface="Georgia Bold"/>
              </a:rPr>
              <a:t>besplatna</a:t>
            </a:r>
            <a:r>
              <a:rPr lang="en-US" sz="518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izuzev za određene elektivne procedure i specijalističke usluge</a:t>
            </a:r>
          </a:p>
          <a:p>
            <a:pPr algn="l" marL="1469390" indent="-734695" lvl="1">
              <a:lnSpc>
                <a:spcPts val="6216"/>
              </a:lnSpc>
            </a:pPr>
          </a:p>
          <a:p>
            <a:pPr algn="l" marL="1469390" indent="-734695" lvl="1">
              <a:lnSpc>
                <a:spcPts val="6216"/>
              </a:lnSpc>
            </a:pP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EU – Prednosti i nedostaci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05840" y="3401844"/>
            <a:ext cx="16276320" cy="641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 većini članica EU građani </a:t>
            </a:r>
            <a:r>
              <a:rPr lang="en-US" b="true" sz="4339">
                <a:solidFill>
                  <a:srgbClr val="C00000"/>
                </a:solidFill>
                <a:latin typeface="Georgia Bold"/>
                <a:ea typeface="Georgia Bold"/>
                <a:cs typeface="Georgia Bold"/>
                <a:sym typeface="Georgia Bold"/>
              </a:rPr>
              <a:t>odobravaju ZS</a:t>
            </a: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sa &lt;5% građana u 4/5 zemalja koji izražavaju nezadovoljenje potreba u okviru ZS</a:t>
            </a:r>
          </a:p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Nacionalni </a:t>
            </a:r>
            <a:r>
              <a:rPr lang="en-US" b="true" sz="4339">
                <a:solidFill>
                  <a:srgbClr val="7030A0"/>
                </a:solidFill>
                <a:latin typeface="Georgia Bold"/>
                <a:ea typeface="Georgia Bold"/>
                <a:cs typeface="Georgia Bold"/>
                <a:sym typeface="Georgia Bold"/>
              </a:rPr>
              <a:t>ZS dobro kontrolišu troškove</a:t>
            </a:r>
          </a:p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Izazovi: </a:t>
            </a:r>
          </a:p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b="true" sz="4339">
                <a:solidFill>
                  <a:srgbClr val="FFC000"/>
                </a:solidFill>
                <a:latin typeface="Georgia Bold"/>
                <a:ea typeface="Georgia Bold"/>
                <a:cs typeface="Georgia Bold"/>
                <a:sym typeface="Georgia Bold"/>
              </a:rPr>
              <a:t>starenje populacije </a:t>
            </a: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 promene modela obolevanja koji apsorbuju sve veće količine novca</a:t>
            </a:r>
          </a:p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b="true" sz="4339">
                <a:solidFill>
                  <a:srgbClr val="FFC000"/>
                </a:solidFill>
                <a:latin typeface="Georgia Bold"/>
                <a:ea typeface="Georgia Bold"/>
                <a:cs typeface="Georgia Bold"/>
                <a:sym typeface="Georgia Bold"/>
              </a:rPr>
              <a:t>nejednakosti</a:t>
            </a: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u zdravstvenom statusu, finansijama i pružanju usluga ZZ postaju izraženija među članicama EU</a:t>
            </a:r>
          </a:p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b="true" sz="4339">
                <a:solidFill>
                  <a:srgbClr val="FFC000"/>
                </a:solidFill>
                <a:latin typeface="Georgia Bold"/>
                <a:ea typeface="Georgia Bold"/>
                <a:cs typeface="Georgia Bold"/>
                <a:sym typeface="Georgia Bold"/>
              </a:rPr>
              <a:t>Nedostatak zdravstvenog kadra</a:t>
            </a:r>
          </a:p>
          <a:p>
            <a:pPr algn="l" marL="1266698" indent="-633349" lvl="1">
              <a:lnSpc>
                <a:spcPts val="5207"/>
              </a:lnSpc>
            </a:pP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05840" y="3411369"/>
            <a:ext cx="16276320" cy="6407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570736" indent="-785368" lvl="1">
              <a:lnSpc>
                <a:spcPts val="6719"/>
              </a:lnSpc>
              <a:buFont typeface="Arial"/>
              <a:buChar char="•"/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EUSTAT indikatori/pokazatelji u oblasti zdravstvene zaštite i kvaliteta života</a:t>
            </a:r>
          </a:p>
          <a:p>
            <a:pPr algn="l" marL="1570736" indent="-785368" lvl="1">
              <a:lnSpc>
                <a:spcPts val="6719"/>
              </a:lnSpc>
            </a:pPr>
          </a:p>
          <a:p>
            <a:pPr algn="l" marL="1570736" indent="-785368" lvl="1">
              <a:lnSpc>
                <a:spcPts val="6719"/>
              </a:lnSpc>
              <a:buFont typeface="Arial"/>
              <a:buChar char="•"/>
            </a:pPr>
            <a:r>
              <a:rPr lang="en-US" sz="5599" u="sng">
                <a:solidFill>
                  <a:srgbClr val="67AFBD"/>
                </a:solidFill>
                <a:latin typeface="Georgia"/>
                <a:ea typeface="Georgia"/>
                <a:cs typeface="Georgia"/>
                <a:sym typeface="Georgia"/>
                <a:hlinkClick r:id="rId2" tooltip="https://www.eustat.eus/indice.html"/>
              </a:rPr>
              <a:t>https://www.eustat.eus/indice.html</a:t>
            </a: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2118846" y="5115744"/>
            <a:ext cx="12785788" cy="1308421"/>
            <a:chOff x="0" y="0"/>
            <a:chExt cx="17047718" cy="174456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7047722" cy="1744563"/>
            </a:xfrm>
            <a:custGeom>
              <a:avLst/>
              <a:gdLst/>
              <a:ahLst/>
              <a:cxnLst/>
              <a:rect r="r" b="b" t="t" l="l"/>
              <a:pathLst>
                <a:path h="1744563" w="17047722">
                  <a:moveTo>
                    <a:pt x="0" y="0"/>
                  </a:moveTo>
                  <a:lnTo>
                    <a:pt x="17047722" y="0"/>
                  </a:lnTo>
                  <a:lnTo>
                    <a:pt x="17047722" y="1744563"/>
                  </a:lnTo>
                  <a:lnTo>
                    <a:pt x="0" y="174456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40406" r="0" b="-140406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17047718" cy="17540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840"/>
                </a:lnSpc>
              </a:pPr>
              <a:r>
                <a:rPr lang="en-US" sz="8200" spc="122">
                  <a:solidFill>
                    <a:srgbClr val="C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Zdravstveno  osiguranje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660588"/>
            <a:ext cx="16459200" cy="1709576"/>
            <a:chOff x="0" y="0"/>
            <a:chExt cx="21945600" cy="227943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279437"/>
            </a:xfrm>
            <a:custGeom>
              <a:avLst/>
              <a:gdLst/>
              <a:ahLst/>
              <a:cxnLst/>
              <a:rect r="r" b="b" t="t" l="l"/>
              <a:pathLst>
                <a:path h="2279437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279437"/>
                  </a:lnTo>
                  <a:lnTo>
                    <a:pt x="0" y="227943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37594" r="0" b="-137594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28895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spc="-18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Prioriteti zdravstvenog osiguranja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367142" y="3440782"/>
            <a:ext cx="15697743" cy="4763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32250" indent="-566125" lvl="1">
              <a:lnSpc>
                <a:spcPts val="4208"/>
              </a:lnSpc>
              <a:buFont typeface="Arial"/>
              <a:buChar char="•"/>
            </a:pPr>
            <a:r>
              <a:rPr lang="en-US" b="true" sz="4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Ljudsko dostojanstvo </a:t>
            </a:r>
            <a:r>
              <a:rPr lang="en-US" sz="4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– sva ljudska bića imaju isto dostojanstvo i ista prava, bez obzira na njihove lične karakteristike i funkciju u društvu</a:t>
            </a:r>
          </a:p>
          <a:p>
            <a:pPr algn="l" marL="1132250" indent="-566125" lvl="1">
              <a:lnSpc>
                <a:spcPts val="4208"/>
              </a:lnSpc>
              <a:buFont typeface="Arial"/>
              <a:buChar char="•"/>
            </a:pPr>
            <a:r>
              <a:rPr lang="en-US" b="true" sz="4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Potrebe i solidarnost </a:t>
            </a:r>
            <a:r>
              <a:rPr lang="en-US" sz="4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– sredstva treba da budu usmerena ka mestima sa većim potrebama i ljudima koji imaju manje šanse da ih zadovolje</a:t>
            </a:r>
          </a:p>
          <a:p>
            <a:pPr algn="l" marL="1132250" indent="-566125" lvl="1">
              <a:lnSpc>
                <a:spcPts val="4208"/>
              </a:lnSpc>
              <a:buFont typeface="Arial"/>
              <a:buChar char="•"/>
            </a:pPr>
            <a:r>
              <a:rPr lang="en-US" b="true" sz="4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Trošak-efikasnost analiza </a:t>
            </a:r>
            <a:r>
              <a:rPr lang="en-US" sz="4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– obavezna u slučaju izbora između više opcija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99482"/>
            <a:ext cx="16459200" cy="1431798"/>
            <a:chOff x="0" y="0"/>
            <a:chExt cx="21945600" cy="190906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1909069"/>
            </a:xfrm>
            <a:custGeom>
              <a:avLst/>
              <a:gdLst/>
              <a:ahLst/>
              <a:cxnLst/>
              <a:rect r="r" b="b" t="t" l="l"/>
              <a:pathLst>
                <a:path h="190906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1909069"/>
                  </a:lnTo>
                  <a:lnTo>
                    <a:pt x="0" y="190906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73989" r="0" b="-173989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191858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6719"/>
                </a:lnSpc>
              </a:pPr>
              <a:r>
                <a:rPr lang="en-US" sz="5599" spc="-77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Nedostaci zdravstvenog osiguranja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153230" y="3712064"/>
            <a:ext cx="16487718" cy="3066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32252" indent="-566126" lvl="1">
              <a:lnSpc>
                <a:spcPts val="5520"/>
              </a:lnSpc>
              <a:buFont typeface="Arial"/>
              <a:buChar char="•"/>
            </a:pP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Visoki administrativni troškovi</a:t>
            </a:r>
          </a:p>
          <a:p>
            <a:pPr algn="l" marL="1132252" indent="-566126" lvl="1">
              <a:lnSpc>
                <a:spcPts val="5520"/>
              </a:lnSpc>
              <a:buFont typeface="Arial"/>
              <a:buChar char="•"/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Problemi sa troškovima</a:t>
            </a:r>
          </a:p>
          <a:p>
            <a:pPr algn="l" marL="1132252" indent="-566126" lvl="1">
              <a:lnSpc>
                <a:spcPts val="4384"/>
              </a:lnSpc>
              <a:buFont typeface="Arial"/>
              <a:buChar char="•"/>
            </a:pPr>
            <a:r>
              <a:rPr lang="en-US" sz="4600" spc="-3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Problemi u pokrivanju osiguranjem poljoprivrednog stanovništva 	i onih koji rade van zvaničnog sektora (siva ekonomija)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61925"/>
              <a:ext cx="21945600" cy="22961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42445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Sistem zdravstvene zaštite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05840" y="3325644"/>
            <a:ext cx="16276320" cy="6493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7"/>
              </a:lnSpc>
            </a:pPr>
          </a:p>
          <a:p>
            <a:pPr algn="just">
              <a:lnSpc>
                <a:spcPts val="5207"/>
              </a:lnSpc>
            </a:pPr>
            <a:r>
              <a:rPr lang="en-US" sz="433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Sistem zdravstvene zaštite u Republici Srbiji čine </a:t>
            </a:r>
            <a:r>
              <a:rPr lang="en-US" sz="4339" b="true">
                <a:solidFill>
                  <a:srgbClr val="7030A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zdravstvene ustanove</a:t>
            </a:r>
            <a:r>
              <a:rPr lang="en-US" sz="433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sz="4339" b="true">
                <a:solidFill>
                  <a:srgbClr val="7030A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visokoškolske ustanove </a:t>
            </a:r>
            <a:r>
              <a:rPr lang="en-US" sz="433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koje izvode akreditovane studijske programe za sticanje odgovarajućih znanja i veština za obavljanje poslova u oblasti zdravstvene zaštite (u daljem tekstu: visokoškolske ustanove zdravstvene struke) i druga pravna lica za koja je posebnim zakonom predviđeno da obavljaju i poslove zdravstvene delatnosti, </a:t>
            </a:r>
            <a:r>
              <a:rPr lang="en-US" sz="4339" b="true">
                <a:solidFill>
                  <a:srgbClr val="7030A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privatna praksa</a:t>
            </a:r>
            <a:r>
              <a:rPr lang="en-US" sz="433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4339" b="true">
                <a:solidFill>
                  <a:srgbClr val="FFC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zdravstveni radnici </a:t>
            </a:r>
            <a:r>
              <a:rPr lang="en-US" sz="433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 </a:t>
            </a:r>
            <a:r>
              <a:rPr lang="en-US" sz="4339" b="true">
                <a:solidFill>
                  <a:srgbClr val="FFC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zdravstveni saradnici</a:t>
            </a:r>
            <a:r>
              <a:rPr lang="en-US" sz="433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kao i </a:t>
            </a:r>
            <a:r>
              <a:rPr lang="en-US" sz="4339" b="true">
                <a:solidFill>
                  <a:srgbClr val="2B4A5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organizacija i finansiranje zdravstvene zaštite</a:t>
            </a:r>
            <a:r>
              <a:rPr lang="en-US" sz="433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  <a:p>
            <a:pPr algn="l">
              <a:lnSpc>
                <a:spcPts val="5207"/>
              </a:lnSpc>
            </a:pPr>
          </a:p>
          <a:p>
            <a:pPr algn="r">
              <a:lnSpc>
                <a:spcPts val="5207"/>
              </a:lnSpc>
            </a:pPr>
            <a:r>
              <a:rPr lang="en-US" sz="4339" i="true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Zakon o zdravstvenoj zaštiti, Sl. Glasnik RS, 25/19</a:t>
            </a:r>
          </a:p>
          <a:p>
            <a:pPr algn="l">
              <a:lnSpc>
                <a:spcPts val="5207"/>
              </a:lnSpc>
            </a:pPr>
          </a:p>
          <a:p>
            <a:pPr algn="l">
              <a:lnSpc>
                <a:spcPts val="5207"/>
              </a:lnSpc>
            </a:pP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649616"/>
            <a:ext cx="16459200" cy="1731531"/>
            <a:chOff x="0" y="0"/>
            <a:chExt cx="21945600" cy="230870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308709"/>
            </a:xfrm>
            <a:custGeom>
              <a:avLst/>
              <a:gdLst/>
              <a:ahLst/>
              <a:cxnLst/>
              <a:rect r="r" b="b" t="t" l="l"/>
              <a:pathLst>
                <a:path h="230870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308709"/>
                  </a:lnTo>
                  <a:lnTo>
                    <a:pt x="0" y="230870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35216" r="0" b="-135216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31823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spc="-36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Modeli organizacije ZS/ZO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935088" y="3828459"/>
            <a:ext cx="16273805" cy="3872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20"/>
              </a:lnSpc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Kriterijumi:</a:t>
            </a:r>
          </a:p>
          <a:p>
            <a:pPr algn="l" marL="1131136" indent="-565568" lvl="1">
              <a:lnSpc>
                <a:spcPts val="4208"/>
              </a:lnSpc>
              <a:buAutoNum type="arabicPeriod" startAt="1"/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Obuhvat stanovništva zdravstvenom zaštitom i prava iz zdravstvene zaštite</a:t>
            </a:r>
          </a:p>
          <a:p>
            <a:pPr algn="l" marL="1132250" indent="-566125" lvl="1">
              <a:lnSpc>
                <a:spcPts val="5520"/>
              </a:lnSpc>
              <a:buAutoNum type="arabicPeriod" startAt="1"/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Izvori finansiranja</a:t>
            </a:r>
          </a:p>
          <a:p>
            <a:pPr algn="l" marL="1132250" indent="-566125" lvl="1">
              <a:lnSpc>
                <a:spcPts val="5520"/>
              </a:lnSpc>
              <a:buAutoNum type="arabicPeriod" startAt="1"/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Vlasništvo nad objektima i opremom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660588"/>
            <a:ext cx="16459200" cy="1709576"/>
            <a:chOff x="0" y="0"/>
            <a:chExt cx="21945600" cy="227943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279437"/>
            </a:xfrm>
            <a:custGeom>
              <a:avLst/>
              <a:gdLst/>
              <a:ahLst/>
              <a:cxnLst/>
              <a:rect r="r" b="b" t="t" l="l"/>
              <a:pathLst>
                <a:path h="2279437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279437"/>
                  </a:lnTo>
                  <a:lnTo>
                    <a:pt x="0" y="227943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37594" r="0" b="-137594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28895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spc="-52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Modeli zdravstvenog osiguranja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928754" y="3936502"/>
            <a:ext cx="14263916" cy="4295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20"/>
              </a:lnSpc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Četiri modela zdravstvenog osiguranja:</a:t>
            </a:r>
          </a:p>
          <a:p>
            <a:pPr algn="l" marL="1132250" indent="-566125" lvl="1">
              <a:lnSpc>
                <a:spcPts val="5520"/>
              </a:lnSpc>
              <a:buAutoNum type="arabicPeriod" startAt="1"/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Bizmarkov model</a:t>
            </a:r>
          </a:p>
          <a:p>
            <a:pPr algn="l" marL="1132250" indent="-566125" lvl="1">
              <a:lnSpc>
                <a:spcPts val="5520"/>
              </a:lnSpc>
              <a:buAutoNum type="arabicPeriod" startAt="1"/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Beveridžov model</a:t>
            </a:r>
          </a:p>
          <a:p>
            <a:pPr algn="l" marL="1132250" indent="-566125" lvl="1">
              <a:lnSpc>
                <a:spcPts val="5520"/>
              </a:lnSpc>
              <a:buAutoNum type="arabicPeriod" startAt="1"/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Semaškov model</a:t>
            </a:r>
          </a:p>
          <a:p>
            <a:pPr algn="l" marL="1132250" indent="-566125" lvl="1">
              <a:lnSpc>
                <a:spcPts val="5520"/>
              </a:lnSpc>
              <a:buAutoNum type="arabicPeriod" startAt="1"/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Tržišni model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91070" y="824608"/>
            <a:ext cx="16459200" cy="1709576"/>
            <a:chOff x="0" y="0"/>
            <a:chExt cx="21945600" cy="227943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279437"/>
            </a:xfrm>
            <a:custGeom>
              <a:avLst/>
              <a:gdLst/>
              <a:ahLst/>
              <a:cxnLst/>
              <a:rect r="r" b="b" t="t" l="l"/>
              <a:pathLst>
                <a:path h="2279437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279437"/>
                  </a:lnTo>
                  <a:lnTo>
                    <a:pt x="0" y="227943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37594" r="0" b="-137594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28895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spc="-36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1. Bizmarkov model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935088" y="2383593"/>
            <a:ext cx="15031488" cy="7980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32250" indent="-566125" lvl="1">
              <a:lnSpc>
                <a:spcPts val="5520"/>
              </a:lnSpc>
              <a:buFont typeface="Arial"/>
              <a:buChar char="•"/>
            </a:pPr>
            <a:r>
              <a:rPr lang="en-US" sz="4600" spc="-3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Obavezno (socijalno) zdravstveno osiguranje</a:t>
            </a:r>
          </a:p>
          <a:p>
            <a:pPr algn="l" marL="1132250" indent="-566125" lvl="1">
              <a:lnSpc>
                <a:spcPts val="5520"/>
              </a:lnSpc>
              <a:buFont typeface="Arial"/>
              <a:buChar char="•"/>
            </a:pPr>
            <a:r>
              <a:rPr lang="en-US" sz="4600" spc="-5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Obuhvat </a:t>
            </a:r>
            <a:r>
              <a:rPr lang="en-US" b="true" sz="4600" spc="-5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60 do 80% stanovništva </a:t>
            </a:r>
            <a:r>
              <a:rPr lang="en-US" sz="4600" spc="-5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obaveznim osiguranjem</a:t>
            </a:r>
          </a:p>
          <a:p>
            <a:pPr algn="l" marL="1132250" indent="-566125" lvl="1">
              <a:lnSpc>
                <a:spcPts val="3542"/>
              </a:lnSpc>
              <a:buFont typeface="Arial"/>
              <a:buChar char="•"/>
            </a:pP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Finansiranje ZS iz fonda osiguranja koji se formira iz </a:t>
            </a:r>
            <a:r>
              <a:rPr lang="en-US" b="true" sz="4600" spc="-4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doprinosa </a:t>
            </a: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koji plaćaju poslodavci i zaposleni (određeni %)</a:t>
            </a:r>
          </a:p>
          <a:p>
            <a:pPr algn="l" marL="1132250" indent="-566125" lvl="1">
              <a:lnSpc>
                <a:spcPts val="4255"/>
              </a:lnSpc>
              <a:buFont typeface="Arial"/>
              <a:buChar char="•"/>
            </a:pP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Fondove osiguranja vode posebno organizovane organizacije (agencije, fondovi, zavodi, bolničke kase) koje sklapaju ugovore sa ZU, pružaocima usluga i tako omogućavaju osiguranim licima korišćenje zdravstvenih usluga</a:t>
            </a:r>
          </a:p>
          <a:p>
            <a:pPr algn="l" marL="1132250" indent="-566125" lvl="1">
              <a:lnSpc>
                <a:spcPts val="5520"/>
              </a:lnSpc>
              <a:buFont typeface="Arial"/>
              <a:buChar char="•"/>
            </a:pP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Dominantno </a:t>
            </a:r>
            <a:r>
              <a:rPr lang="en-US" b="true" sz="4600" spc="-4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državno vlasništvo </a:t>
            </a: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nad institucijama, objektima i opremom</a:t>
            </a:r>
          </a:p>
          <a:p>
            <a:pPr algn="l" marL="1132250" indent="-566125" lvl="1">
              <a:lnSpc>
                <a:spcPts val="4360"/>
              </a:lnSpc>
              <a:buFont typeface="Arial"/>
              <a:buChar char="•"/>
            </a:pPr>
            <a:r>
              <a:rPr lang="en-US" b="true" sz="4600" i="true" spc="-18">
                <a:solidFill>
                  <a:srgbClr val="ED7D31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Nedostaci</a:t>
            </a: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teška kontrola uloženih novčanih sredstava i zahtevna administracija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503044" y="824608"/>
            <a:ext cx="16459200" cy="1709576"/>
            <a:chOff x="0" y="0"/>
            <a:chExt cx="21945600" cy="227943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279437"/>
            </a:xfrm>
            <a:custGeom>
              <a:avLst/>
              <a:gdLst/>
              <a:ahLst/>
              <a:cxnLst/>
              <a:rect r="r" b="b" t="t" l="l"/>
              <a:pathLst>
                <a:path h="2279437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279437"/>
                  </a:lnTo>
                  <a:lnTo>
                    <a:pt x="0" y="227943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37594" r="0" b="-137594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28895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spc="-18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2. Beveridžov model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647052" y="2633863"/>
            <a:ext cx="16273805" cy="7438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32250" indent="-566125" lvl="1">
              <a:lnSpc>
                <a:spcPts val="5520"/>
              </a:lnSpc>
              <a:buFont typeface="Arial"/>
              <a:buChar char="•"/>
            </a:pPr>
            <a:r>
              <a:rPr lang="en-US" sz="4600" spc="-7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Nacionalna zdravstvene zaštite (država)</a:t>
            </a:r>
          </a:p>
          <a:p>
            <a:pPr algn="l" marL="1132250" indent="-566125" lvl="1">
              <a:lnSpc>
                <a:spcPts val="4360"/>
              </a:lnSpc>
              <a:buFont typeface="Arial"/>
              <a:buChar char="•"/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Potpun obuhvat </a:t>
            </a:r>
            <a:r>
              <a:rPr lang="en-US" b="true" sz="4600" spc="-18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100% stanovništva </a:t>
            </a: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 slobodan pristup zdravstvenim uslugama</a:t>
            </a:r>
          </a:p>
          <a:p>
            <a:pPr algn="l" marL="1132250" indent="-566125" lvl="1">
              <a:lnSpc>
                <a:spcPts val="5520"/>
              </a:lnSpc>
              <a:buFont typeface="Arial"/>
              <a:buChar char="•"/>
            </a:pP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Dominantno </a:t>
            </a:r>
            <a:r>
              <a:rPr lang="en-US" b="true" sz="4600" spc="-4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državno vlasništvo </a:t>
            </a: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nad institucijama i opremom</a:t>
            </a:r>
          </a:p>
          <a:p>
            <a:pPr algn="l" marL="1132250" indent="-566125" lvl="1">
              <a:lnSpc>
                <a:spcPts val="4151"/>
              </a:lnSpc>
              <a:buFont typeface="Arial"/>
              <a:buChar char="•"/>
            </a:pPr>
            <a:r>
              <a:rPr lang="en-US" sz="4600" spc="-5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Država obezbeđuje finansijsko pokriće pomoću </a:t>
            </a:r>
            <a:r>
              <a:rPr lang="en-US" b="true" sz="4600" spc="-5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poreza </a:t>
            </a:r>
            <a:r>
              <a:rPr lang="en-US" sz="4600" spc="-5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 upravlja novčanim sredstvima preko Ministarstva zdravlja</a:t>
            </a:r>
          </a:p>
          <a:p>
            <a:pPr algn="l" marL="1132250" indent="-566125" lvl="1">
              <a:lnSpc>
                <a:spcPts val="4360"/>
              </a:lnSpc>
              <a:buFont typeface="Arial"/>
              <a:buChar char="•"/>
            </a:pPr>
            <a:r>
              <a:rPr lang="en-US" b="true" sz="4600" i="true" spc="-44">
                <a:solidFill>
                  <a:srgbClr val="ED7D31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Nedostatci</a:t>
            </a: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povećani rizik od nedovoljnog ulaganja novčanih sredstava u pojedine aspekte zdravstvenog sistema (nivoi ili programi). </a:t>
            </a:r>
          </a:p>
          <a:p>
            <a:pPr algn="l" marL="1132250" indent="-566125" lvl="1">
              <a:lnSpc>
                <a:spcPts val="4360"/>
              </a:lnSpc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„Takmičenje“ zdravstva sa drugim društvenim segmentima, (npr. obrazovanje i sport), za ista novčana sredstva iz državnog budžeta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536572"/>
            <a:ext cx="16459200" cy="1709576"/>
            <a:chOff x="0" y="0"/>
            <a:chExt cx="21945600" cy="227943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279437"/>
            </a:xfrm>
            <a:custGeom>
              <a:avLst/>
              <a:gdLst/>
              <a:ahLst/>
              <a:cxnLst/>
              <a:rect r="r" b="b" t="t" l="l"/>
              <a:pathLst>
                <a:path h="2279437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279437"/>
                  </a:lnTo>
                  <a:lnTo>
                    <a:pt x="0" y="227943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37594" r="0" b="-137594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28895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spc="-18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3. Semaškov model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791070" y="2667914"/>
            <a:ext cx="16705859" cy="774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32250" indent="-566125" lvl="1">
              <a:lnSpc>
                <a:spcPts val="3876"/>
              </a:lnSpc>
              <a:buFont typeface="Arial"/>
              <a:buChar char="•"/>
            </a:pP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Celokupan sistem se izdržava iz centralnog državnog </a:t>
            </a:r>
            <a:r>
              <a:rPr lang="en-US" b="true" sz="4600" spc="-4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budžeta </a:t>
            </a: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(centralno planiranje i upravljanje)</a:t>
            </a:r>
          </a:p>
          <a:p>
            <a:pPr algn="l" marL="1132250" indent="-566125" lvl="1">
              <a:lnSpc>
                <a:spcPts val="3876"/>
              </a:lnSpc>
              <a:buFont typeface="Arial"/>
              <a:buChar char="•"/>
            </a:pP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Potpun obuhvat </a:t>
            </a:r>
            <a:r>
              <a:rPr lang="en-US" b="true" sz="4600" spc="-4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100% stanovništva </a:t>
            </a: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- široka prava na zdravstvenu zaštitu, dostupnu svima ALI LOŠEG KVALITETA</a:t>
            </a:r>
          </a:p>
          <a:p>
            <a:pPr algn="l" marL="1132250" indent="-566125" lvl="1">
              <a:lnSpc>
                <a:spcPts val="5520"/>
              </a:lnSpc>
              <a:buFont typeface="Arial"/>
              <a:buChar char="•"/>
            </a:pPr>
            <a:r>
              <a:rPr lang="en-US" b="true" sz="4600" spc="-4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Državno vlasništvo </a:t>
            </a: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nad institucijama i opremom, privatni sektor ne postoji</a:t>
            </a:r>
          </a:p>
          <a:p>
            <a:pPr algn="l" marL="1132250" indent="-566125" lvl="1">
              <a:lnSpc>
                <a:spcPts val="4890"/>
              </a:lnSpc>
              <a:buFont typeface="Arial"/>
              <a:buChar char="•"/>
            </a:pPr>
            <a:r>
              <a:rPr lang="en-US" b="true" sz="4600" i="true" spc="-52">
                <a:solidFill>
                  <a:srgbClr val="ED7D31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Nedostatci</a:t>
            </a:r>
            <a:r>
              <a:rPr lang="en-US" sz="4600" spc="-5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prevelika očekivanja stanovništva da im država obezbedi kvalitetnu i svima dostupnu zdravstvenu zaštitu bez ikakvih doplata ili učešća privatnih sredstava (teško ostvarivo); neprilagođenost zdravstvenih usluga potrebama bolesnika, mali broj ustanova primarne zdravstvene zastite i sledstveno dominantna uloga bolničkog zbrinjavanja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851087" y="968626"/>
            <a:ext cx="16459200" cy="1709576"/>
            <a:chOff x="0" y="0"/>
            <a:chExt cx="21945600" cy="227943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279437"/>
            </a:xfrm>
            <a:custGeom>
              <a:avLst/>
              <a:gdLst/>
              <a:ahLst/>
              <a:cxnLst/>
              <a:rect r="r" b="b" t="t" l="l"/>
              <a:pathLst>
                <a:path h="2279437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279437"/>
                  </a:lnTo>
                  <a:lnTo>
                    <a:pt x="0" y="227943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37594" r="0" b="-137594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28895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spc="-44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4. Tržišni model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10831" y="2777871"/>
            <a:ext cx="16273805" cy="7233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32250" indent="-566125" lvl="1">
              <a:lnSpc>
                <a:spcPts val="5520"/>
              </a:lnSpc>
              <a:buFont typeface="Arial"/>
              <a:buChar char="•"/>
            </a:pP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Tržišni način razmišljanja („koliko platim, toliko imam“)</a:t>
            </a:r>
          </a:p>
          <a:p>
            <a:pPr algn="l" marL="1132250" indent="-566125" lvl="1">
              <a:lnSpc>
                <a:spcPts val="5520"/>
              </a:lnSpc>
              <a:buFont typeface="Arial"/>
              <a:buChar char="•"/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Relativno </a:t>
            </a:r>
            <a:r>
              <a:rPr lang="en-US" b="true" sz="4600" spc="-18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mali obuhvat </a:t>
            </a: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stanovništva (onaj ko može da plati)</a:t>
            </a:r>
          </a:p>
          <a:p>
            <a:pPr algn="l" marL="1132250" indent="-566125" lvl="1">
              <a:lnSpc>
                <a:spcPts val="5520"/>
              </a:lnSpc>
              <a:buFont typeface="Arial"/>
              <a:buChar char="•"/>
            </a:pP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Dominantno </a:t>
            </a:r>
            <a:r>
              <a:rPr lang="en-US" b="true" sz="4600" spc="-4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privatno vlasništvo </a:t>
            </a: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nad zgradama i opremom</a:t>
            </a:r>
          </a:p>
          <a:p>
            <a:pPr algn="l" marL="1132250" indent="-566125" lvl="1">
              <a:lnSpc>
                <a:spcPts val="3980"/>
              </a:lnSpc>
              <a:buFont typeface="Arial"/>
              <a:buChar char="•"/>
            </a:pP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Model se zasniva na privatnim osiguranjima i finansiranjem od strane </a:t>
            </a:r>
            <a:r>
              <a:rPr lang="en-US" b="true" sz="4600" spc="-4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privatnih sredstava stanovništva </a:t>
            </a: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(premije osiguranja)</a:t>
            </a:r>
          </a:p>
          <a:p>
            <a:pPr algn="l" marL="1132250" indent="-566125" lvl="1">
              <a:lnSpc>
                <a:spcPts val="3980"/>
              </a:lnSpc>
            </a:pPr>
          </a:p>
          <a:p>
            <a:pPr algn="l" marL="1132250" indent="-566125" lvl="1">
              <a:lnSpc>
                <a:spcPts val="4416"/>
              </a:lnSpc>
              <a:buFont typeface="Arial"/>
              <a:buChar char="•"/>
            </a:pPr>
            <a:r>
              <a:rPr lang="en-US" b="true" sz="4600" i="true" spc="-52">
                <a:solidFill>
                  <a:srgbClr val="ED7D31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Nedostatci</a:t>
            </a:r>
            <a:r>
              <a:rPr lang="en-US" b="true" sz="4600" spc="-5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</a:t>
            </a:r>
            <a:r>
              <a:rPr lang="en-US" sz="4600" spc="-5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veliki deo stanovništva, uglavnom siromašnije imovnog stanja, ostaje bez zdravstvenog osiguranja</a:t>
            </a:r>
          </a:p>
          <a:p>
            <a:pPr algn="l" marL="1765852" indent="-588617" lvl="2">
              <a:lnSpc>
                <a:spcPts val="4355"/>
              </a:lnSpc>
              <a:buFont typeface="Arial"/>
              <a:buChar char="⚬"/>
            </a:pPr>
            <a:r>
              <a:rPr lang="en-US" sz="4600" spc="-5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Primer USA: u 2016. godini 28 miliona Amerikanaca mlađih od 65 je bilo neosigurano (preko 10% u odnosu na ukupnu populaciju do 65 godina)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660588"/>
            <a:ext cx="16459200" cy="1709576"/>
            <a:chOff x="0" y="0"/>
            <a:chExt cx="21945600" cy="227943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279437"/>
            </a:xfrm>
            <a:custGeom>
              <a:avLst/>
              <a:gdLst/>
              <a:ahLst/>
              <a:cxnLst/>
              <a:rect r="r" b="b" t="t" l="l"/>
              <a:pathLst>
                <a:path h="2279437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279437"/>
                  </a:lnTo>
                  <a:lnTo>
                    <a:pt x="0" y="227943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37594" r="0" b="-137594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28895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spc="-18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Primeri zemalja…</a:t>
              </a:r>
            </a:p>
          </p:txBody>
        </p:sp>
      </p:grpSp>
      <p:graphicFrame>
        <p:nvGraphicFramePr>
          <p:cNvPr name="Table 27" id="27"/>
          <p:cNvGraphicFramePr>
            <a:graphicFrameLocks noGrp="true"/>
          </p:cNvGraphicFramePr>
          <p:nvPr/>
        </p:nvGraphicFramePr>
        <p:xfrm>
          <a:off x="1079104" y="3524408"/>
          <a:ext cx="15570200" cy="5359400"/>
        </p:xfrm>
        <a:graphic>
          <a:graphicData uri="http://schemas.openxmlformats.org/drawingml/2006/table">
            <a:tbl>
              <a:tblPr/>
              <a:tblGrid>
                <a:gridCol w="4480056"/>
                <a:gridCol w="5181479"/>
                <a:gridCol w="3470998"/>
                <a:gridCol w="2437668"/>
              </a:tblGrid>
              <a:tr h="100634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Bizmarkov model</a:t>
                      </a:r>
                      <a:endParaRPr lang="en-US" sz="1100"/>
                    </a:p>
                  </a:txBody>
                  <a:tcPr marL="0" marR="0" marT="0" marB="0" anchor="t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Beveridžov model</a:t>
                      </a:r>
                      <a:endParaRPr lang="en-US" sz="1100"/>
                    </a:p>
                  </a:txBody>
                  <a:tcPr marL="0" marR="0" marT="0" marB="0" anchor="t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Semaškov model</a:t>
                      </a:r>
                      <a:endParaRPr lang="en-US" sz="1100"/>
                    </a:p>
                  </a:txBody>
                  <a:tcPr marL="0" marR="0" marT="0" marB="0" anchor="t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Tržišni model</a:t>
                      </a:r>
                      <a:endParaRPr lang="en-US" sz="1100"/>
                    </a:p>
                  </a:txBody>
                  <a:tcPr marL="0" marR="0" marT="0" marB="0" anchor="t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435305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63"/>
                        </a:lnSpc>
                        <a:defRPr/>
                      </a:pPr>
                      <a:r>
                        <a:rPr lang="en-US" sz="2600" spc="-2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Austrija Belgija</a:t>
                      </a:r>
                      <a:endParaRPr lang="en-US" sz="1100"/>
                    </a:p>
                    <a:p>
                      <a:pPr algn="l">
                        <a:lnSpc>
                          <a:spcPts val="3163"/>
                        </a:lnSpc>
                      </a:pPr>
                      <a:r>
                        <a:rPr lang="en-US" sz="2600" spc="-2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Češka Republika Estonija Francuska Hrvatska Nemačka Nizozemska Slovenija</a:t>
                      </a:r>
                    </a:p>
                  </a:txBody>
                  <a:tcPr marL="0" marR="0" marT="0" marB="0" anchor="t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2"/>
                        </a:lnSpc>
                        <a:defRPr/>
                      </a:pPr>
                      <a:r>
                        <a:rPr lang="en-US" sz="2600" spc="-2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Danska Finska Irska Kipar</a:t>
                      </a:r>
                      <a:endParaRPr lang="en-US" sz="1100"/>
                    </a:p>
                    <a:p>
                      <a:pPr algn="l">
                        <a:lnSpc>
                          <a:spcPts val="3163"/>
                        </a:lnSpc>
                      </a:pPr>
                      <a:r>
                        <a:rPr lang="en-US" sz="2600" spc="-2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Portugalija Španija Švedska</a:t>
                      </a:r>
                    </a:p>
                    <a:p>
                      <a:pPr algn="l">
                        <a:lnSpc>
                          <a:spcPts val="3120"/>
                        </a:lnSpc>
                      </a:pPr>
                      <a:r>
                        <a:rPr lang="en-US" sz="2600" spc="-2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Ujedinjeno Kraljevstvo</a:t>
                      </a:r>
                    </a:p>
                  </a:txBody>
                  <a:tcPr marL="0" marR="0" marT="0" marB="0" anchor="t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Pojedine zemlje bivšeg SSSR (Azerbejdžan, Turkmenistan, …) Severna Koreja Vijetnam</a:t>
                      </a:r>
                      <a:endParaRPr lang="en-US" sz="1100"/>
                    </a:p>
                  </a:txBody>
                  <a:tcPr marL="0" marR="0" marT="0" marB="0" anchor="t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20"/>
                        </a:lnSpc>
                        <a:defRPr/>
                      </a:pPr>
                      <a:r>
                        <a:rPr lang="en-US" sz="2600" spc="-4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SAD</a:t>
                      </a:r>
                      <a:endParaRPr lang="en-US" sz="1100"/>
                    </a:p>
                    <a:p>
                      <a:pPr algn="l">
                        <a:lnSpc>
                          <a:spcPts val="3120"/>
                        </a:lnSpc>
                      </a:pPr>
                      <a:r>
                        <a:rPr lang="en-US" sz="2600" spc="-2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Singapur</a:t>
                      </a:r>
                    </a:p>
                  </a:txBody>
                  <a:tcPr marL="0" marR="0" marT="0" marB="0" anchor="t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660588"/>
            <a:ext cx="16459200" cy="1709576"/>
            <a:chOff x="0" y="0"/>
            <a:chExt cx="21945600" cy="227943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279437"/>
            </a:xfrm>
            <a:custGeom>
              <a:avLst/>
              <a:gdLst/>
              <a:ahLst/>
              <a:cxnLst/>
              <a:rect r="r" b="b" t="t" l="l"/>
              <a:pathLst>
                <a:path h="2279437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279437"/>
                  </a:lnTo>
                  <a:lnTo>
                    <a:pt x="0" y="227943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37594" r="0" b="-137594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28895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Zdravstveno osiguranje - Srbija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655169" y="3569494"/>
            <a:ext cx="15450474" cy="5919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32250" indent="-566125" lvl="1">
              <a:lnSpc>
                <a:spcPts val="5520"/>
              </a:lnSpc>
              <a:buFont typeface="Arial"/>
              <a:buChar char="•"/>
            </a:pPr>
            <a:r>
              <a:rPr lang="en-US" sz="4600" spc="-3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Model: Bizmarkov model – </a:t>
            </a:r>
            <a:r>
              <a:rPr lang="en-US" b="true" sz="4600" spc="-3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obavezno zdravstveno osiguranje</a:t>
            </a:r>
          </a:p>
          <a:p>
            <a:pPr algn="l" marL="1132250" indent="-566125" lvl="1">
              <a:lnSpc>
                <a:spcPts val="4360"/>
              </a:lnSpc>
              <a:buFont typeface="Arial"/>
              <a:buChar char="•"/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Doprinosi iz kojih se vrši finansiranje: 10,3% (5,15% zaposleni i 5,15% poslodavac od svake bruto plate)</a:t>
            </a:r>
          </a:p>
          <a:p>
            <a:pPr algn="l" marL="1132250" indent="-566125" lvl="1">
              <a:lnSpc>
                <a:spcPts val="5520"/>
              </a:lnSpc>
              <a:buFont typeface="Arial"/>
              <a:buChar char="•"/>
            </a:pPr>
            <a:r>
              <a:rPr lang="en-US" sz="46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Vlasništvo nad ustanovama: državno i privatno vlasništvo</a:t>
            </a:r>
          </a:p>
          <a:p>
            <a:pPr algn="l" marL="1132250" indent="-566125" lvl="1">
              <a:lnSpc>
                <a:spcPts val="5520"/>
              </a:lnSpc>
              <a:buFont typeface="Arial"/>
              <a:buChar char="•"/>
            </a:pPr>
            <a:r>
              <a:rPr lang="en-US" sz="4600" spc="-5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Obavezno zdravstveno osiguranje sprovodi se preko RFZO</a:t>
            </a:r>
          </a:p>
          <a:p>
            <a:pPr algn="l" marL="1132250" indent="-566125" lvl="1">
              <a:lnSpc>
                <a:spcPts val="5520"/>
              </a:lnSpc>
              <a:buFont typeface="Arial"/>
              <a:buChar char="•"/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Obavezno ZO obuhvata:</a:t>
            </a:r>
          </a:p>
          <a:p>
            <a:pPr algn="l" marL="1766966" indent="-588989" lvl="2">
              <a:lnSpc>
                <a:spcPts val="3532"/>
              </a:lnSpc>
              <a:buFont typeface="Arial"/>
              <a:buChar char="⚬"/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Osiguranje u slučaju bolesti i povrede van rada</a:t>
            </a:r>
          </a:p>
          <a:p>
            <a:pPr algn="l" marL="1766966" indent="-588989" lvl="2">
              <a:lnSpc>
                <a:spcPts val="3532"/>
              </a:lnSpc>
              <a:buFont typeface="Arial"/>
              <a:buChar char="⚬"/>
            </a:pPr>
            <a:r>
              <a:rPr lang="en-US" sz="46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Osiguranje u slučaju povrede na radu ili profesionalne bolesti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615602" y="8393811"/>
            <a:ext cx="7490041" cy="675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Zakon o doprinosima za obavezno socijalno osiguranje. SG RS 84/04, …. 5/20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660588"/>
            <a:ext cx="16459200" cy="1709576"/>
            <a:chOff x="0" y="0"/>
            <a:chExt cx="21945600" cy="227943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279437"/>
            </a:xfrm>
            <a:custGeom>
              <a:avLst/>
              <a:gdLst/>
              <a:ahLst/>
              <a:cxnLst/>
              <a:rect r="r" b="b" t="t" l="l"/>
              <a:pathLst>
                <a:path h="2279437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279437"/>
                  </a:lnTo>
                  <a:lnTo>
                    <a:pt x="0" y="227943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37594" r="0" b="-137594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28895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Zdravstveno osiguranje- Srbija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2127447" y="3271618"/>
            <a:ext cx="13620436" cy="6432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39212" indent="-469606" lvl="1">
              <a:lnSpc>
                <a:spcPts val="4594"/>
              </a:lnSpc>
              <a:buAutoNum type="arabicPeriod" startAt="1"/>
            </a:pPr>
            <a:r>
              <a:rPr lang="en-US" sz="38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pravo na zdravstvenu zaštitu:</a:t>
            </a:r>
          </a:p>
          <a:p>
            <a:pPr algn="l" marL="1476292" indent="-492097" lvl="2">
              <a:lnSpc>
                <a:spcPts val="3219"/>
              </a:lnSpc>
              <a:buFont typeface="Arial"/>
              <a:buChar char="⚬"/>
            </a:pPr>
            <a:r>
              <a:rPr lang="en-US" sz="34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korišćenje primarne (ambulantne), specijalističko-konzilijarne i bolničke zdravstvene zaštite</a:t>
            </a:r>
          </a:p>
          <a:p>
            <a:pPr algn="l" marL="1477406" indent="-492469" lvl="2">
              <a:lnSpc>
                <a:spcPts val="3876"/>
              </a:lnSpc>
              <a:buFont typeface="Arial"/>
              <a:buChar char="⚬"/>
            </a:pPr>
            <a:r>
              <a:rPr lang="en-US" sz="34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korišćenje ortopedskih i drugih medicinskih sredstava</a:t>
            </a:r>
          </a:p>
          <a:p>
            <a:pPr algn="l" marL="1477406" indent="-492469" lvl="2">
              <a:lnSpc>
                <a:spcPts val="3936"/>
              </a:lnSpc>
              <a:buFont typeface="Arial"/>
              <a:buChar char="⚬"/>
            </a:pPr>
            <a:r>
              <a:rPr lang="en-US" sz="34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stomatološku zdravstvenu zaštitu</a:t>
            </a:r>
          </a:p>
          <a:p>
            <a:pPr algn="l" marL="1477406" indent="-492469" lvl="2">
              <a:lnSpc>
                <a:spcPts val="3850"/>
              </a:lnSpc>
              <a:buFont typeface="Arial"/>
              <a:buChar char="⚬"/>
            </a:pPr>
            <a:r>
              <a:rPr lang="en-US" sz="34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korišćenje lekova s Liste lekova</a:t>
            </a:r>
          </a:p>
          <a:p>
            <a:pPr algn="l" marL="1477406" indent="-492469" lvl="2">
              <a:lnSpc>
                <a:spcPts val="3909"/>
              </a:lnSpc>
              <a:buFont typeface="Arial"/>
              <a:buChar char="⚬"/>
            </a:pPr>
            <a:r>
              <a:rPr lang="en-US" sz="3400" spc="-4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…..</a:t>
            </a:r>
          </a:p>
          <a:p>
            <a:pPr algn="l" marL="938096" indent="-469048" lvl="1">
              <a:lnSpc>
                <a:spcPts val="3876"/>
              </a:lnSpc>
              <a:buAutoNum type="arabicPeriod" startAt="1"/>
            </a:pPr>
            <a:r>
              <a:rPr lang="en-US" sz="3800" spc="-4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pravo na naknadu zarade za vreme	privremene sprečenosti za rad osiguranika (npr. nadoknade plate za vreme trajanje bolovanja)</a:t>
            </a:r>
          </a:p>
          <a:p>
            <a:pPr algn="l" marL="938096" indent="-469048" lvl="1">
              <a:lnSpc>
                <a:spcPts val="3606"/>
              </a:lnSpc>
              <a:buAutoNum type="arabicPeriod" startAt="1"/>
            </a:pPr>
            <a:r>
              <a:rPr lang="en-US" sz="38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pravo na naknadu troškova prevoza u vezi sa korišćenjem zdravstvene zaštite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123640" y="8393811"/>
            <a:ext cx="11980593" cy="675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Zakon o zdr. osiguranju. Sl. glasnik 25/19; Zakon o doprinosima za obavezno socijalno osiguranje. Sl. Glasnik 84/04, …. 5/20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660588"/>
            <a:ext cx="16459200" cy="1709576"/>
            <a:chOff x="0" y="0"/>
            <a:chExt cx="21945600" cy="227943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279437"/>
            </a:xfrm>
            <a:custGeom>
              <a:avLst/>
              <a:gdLst/>
              <a:ahLst/>
              <a:cxnLst/>
              <a:rect r="r" b="b" t="t" l="l"/>
              <a:pathLst>
                <a:path h="2279437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279437"/>
                  </a:lnTo>
                  <a:lnTo>
                    <a:pt x="0" y="227943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37594" r="0" b="-137594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28895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Zdravstveno osiguranje- Srbija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914400" y="3523345"/>
            <a:ext cx="16459200" cy="6104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73550" indent="-686775" lvl="1">
              <a:lnSpc>
                <a:spcPts val="6142"/>
              </a:lnSpc>
              <a:buFont typeface="Arial"/>
              <a:buChar char="•"/>
            </a:pPr>
            <a:r>
              <a:rPr lang="en-US" b="true" sz="5599">
                <a:solidFill>
                  <a:srgbClr val="000000"/>
                </a:solidFill>
                <a:latin typeface="Georgia Bold"/>
                <a:ea typeface="Georgia Bold"/>
                <a:cs typeface="Georgia Bold"/>
                <a:sym typeface="Georgia Bold"/>
              </a:rPr>
              <a:t>Dobrovoljno zdravstveno osiguranje </a:t>
            </a: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– sa RFZO ili osiguravajućim društvima, za osobe koje nisu u sistemu obaveznog ZO, ili se želi veći obim prava</a:t>
            </a:r>
          </a:p>
          <a:p>
            <a:pPr algn="l" marL="1373550" indent="-686775" lvl="1">
              <a:lnSpc>
                <a:spcPts val="6719"/>
              </a:lnSpc>
              <a:buFont typeface="Arial"/>
              <a:buChar char="•"/>
            </a:pPr>
            <a:r>
              <a:rPr lang="en-US" sz="5599" spc="-18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Tipovi:</a:t>
            </a:r>
          </a:p>
          <a:p>
            <a:pPr algn="l" marL="1476292" indent="-492097" lvl="2">
              <a:lnSpc>
                <a:spcPts val="3672"/>
              </a:lnSpc>
              <a:buFont typeface="Arial"/>
              <a:buChar char="⚬"/>
            </a:pPr>
            <a:r>
              <a:rPr lang="en-US" sz="3400" spc="-18">
                <a:solidFill>
                  <a:srgbClr val="438086"/>
                </a:solidFill>
                <a:latin typeface="Calibri (MS)"/>
                <a:ea typeface="Calibri (MS)"/>
                <a:cs typeface="Calibri (MS)"/>
                <a:sym typeface="Calibri (MS)"/>
              </a:rPr>
              <a:t>Paralelno - zdravstvena zaštita koja je obuhvaćena obaveznim ZO ali koja je po načinu/postupku drugačija od obaveznog (npr. liste čekanja za pojedine hirurške intervencije)</a:t>
            </a:r>
          </a:p>
          <a:p>
            <a:pPr algn="l" marL="1477406" indent="-492469" lvl="2">
              <a:lnSpc>
                <a:spcPts val="4079"/>
              </a:lnSpc>
              <a:buFont typeface="Arial"/>
              <a:buChar char="⚬"/>
            </a:pPr>
            <a:r>
              <a:rPr lang="en-US" sz="3400" spc="-18">
                <a:solidFill>
                  <a:srgbClr val="438086"/>
                </a:solidFill>
                <a:latin typeface="Calibri (MS)"/>
                <a:ea typeface="Calibri (MS)"/>
                <a:cs typeface="Calibri (MS)"/>
                <a:sym typeface="Calibri (MS)"/>
              </a:rPr>
              <a:t>Dodatno – paket koji koje nije obuhvaćen pravima iz obaveznog ZO</a:t>
            </a:r>
          </a:p>
          <a:p>
            <a:pPr algn="l" marL="1476292" indent="-492097" lvl="2">
              <a:lnSpc>
                <a:spcPts val="3666"/>
              </a:lnSpc>
              <a:buFont typeface="Arial"/>
              <a:buChar char="⚬"/>
            </a:pPr>
            <a:r>
              <a:rPr lang="en-US" sz="3400" spc="-18">
                <a:solidFill>
                  <a:srgbClr val="438086"/>
                </a:solidFill>
                <a:latin typeface="Calibri (MS)"/>
                <a:ea typeface="Calibri (MS)"/>
                <a:cs typeface="Calibri (MS)"/>
                <a:sym typeface="Calibri (MS)"/>
              </a:rPr>
              <a:t>Privatno – za neosigurane ili paket koji se ugovara direktno sa davaocem osiguranja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91080" y="5848"/>
            <a:ext cx="16831218" cy="10284323"/>
            <a:chOff x="0" y="0"/>
            <a:chExt cx="22441624" cy="1371243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2441663" cy="13712444"/>
            </a:xfrm>
            <a:custGeom>
              <a:avLst/>
              <a:gdLst/>
              <a:ahLst/>
              <a:cxnLst/>
              <a:rect r="r" b="b" t="t" l="l"/>
              <a:pathLst>
                <a:path h="13712444" w="22441663">
                  <a:moveTo>
                    <a:pt x="0" y="0"/>
                  </a:moveTo>
                  <a:lnTo>
                    <a:pt x="22441663" y="0"/>
                  </a:lnTo>
                  <a:lnTo>
                    <a:pt x="22441663" y="13712444"/>
                  </a:lnTo>
                  <a:lnTo>
                    <a:pt x="0" y="13712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37761"/>
              </a:stretch>
            </a:blipFill>
          </p:spPr>
        </p:sp>
      </p:grp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05840" y="3411369"/>
            <a:ext cx="16276320" cy="6407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570736" indent="-785368" lvl="1">
              <a:lnSpc>
                <a:spcPts val="6719"/>
              </a:lnSpc>
              <a:buFont typeface="Arial"/>
              <a:buChar char="•"/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HVALA NA PAŽNJI!</a:t>
            </a:r>
          </a:p>
          <a:p>
            <a:pPr algn="l" marL="1570736" indent="-785368" lvl="1">
              <a:lnSpc>
                <a:spcPts val="6719"/>
              </a:lnSpc>
            </a:pPr>
          </a:p>
          <a:p>
            <a:pPr algn="l" marL="1570736" indent="-785368" lvl="1">
              <a:lnSpc>
                <a:spcPts val="6719"/>
              </a:lnSpc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Dr sc. Marina Odalović, redovni profesor</a:t>
            </a:r>
          </a:p>
          <a:p>
            <a:pPr algn="l" marL="1570736" indent="-785368" lvl="1">
              <a:lnSpc>
                <a:spcPts val="6719"/>
              </a:lnSpc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Univerzitet u Beogradu – Farmaceutski fakultet</a:t>
            </a:r>
          </a:p>
          <a:p>
            <a:pPr algn="l" marL="1570736" indent="-785368" lvl="1">
              <a:lnSpc>
                <a:spcPts val="6719"/>
              </a:lnSpc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modalovic@pharmacy.bg.ac.rs</a:t>
            </a:r>
          </a:p>
          <a:p>
            <a:pPr algn="l" marL="1570736" indent="-785368" lvl="1">
              <a:lnSpc>
                <a:spcPts val="6719"/>
              </a:lnSpc>
            </a:pPr>
          </a:p>
          <a:p>
            <a:pPr algn="l" marL="1570736" indent="-785368" lvl="1">
              <a:lnSpc>
                <a:spcPts val="6719"/>
              </a:lnSpc>
            </a:pPr>
          </a:p>
          <a:p>
            <a:pPr algn="l" marL="1570736" indent="-785368" lvl="1">
              <a:lnSpc>
                <a:spcPts val="6719"/>
              </a:lnSpc>
            </a:pP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882510" y="1580883"/>
            <a:ext cx="16276320" cy="6407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>
                <a:solidFill>
                  <a:srgbClr val="6F6F6F"/>
                </a:solidFill>
                <a:latin typeface="Georgia"/>
                <a:ea typeface="Georgia"/>
                <a:cs typeface="Georgia"/>
                <a:sym typeface="Georgia"/>
              </a:rPr>
              <a:t>Hvala na pažnji! </a:t>
            </a:r>
          </a:p>
          <a:p>
            <a:pPr algn="l">
              <a:lnSpc>
                <a:spcPts val="11999"/>
              </a:lnSpc>
            </a:pPr>
          </a:p>
        </p:txBody>
      </p:sp>
      <p:grpSp>
        <p:nvGrpSpPr>
          <p:cNvPr name="Group 25" id="25"/>
          <p:cNvGrpSpPr/>
          <p:nvPr/>
        </p:nvGrpSpPr>
        <p:grpSpPr>
          <a:xfrm rot="0">
            <a:off x="5831634" y="3289421"/>
            <a:ext cx="4286250" cy="4287574"/>
            <a:chOff x="0" y="0"/>
            <a:chExt cx="5715000" cy="571676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715000" cy="5716778"/>
            </a:xfrm>
            <a:custGeom>
              <a:avLst/>
              <a:gdLst/>
              <a:ahLst/>
              <a:cxnLst/>
              <a:rect r="r" b="b" t="t" l="l"/>
              <a:pathLst>
                <a:path h="5716778" w="5715000">
                  <a:moveTo>
                    <a:pt x="0" y="0"/>
                  </a:moveTo>
                  <a:lnTo>
                    <a:pt x="5715000" y="0"/>
                  </a:lnTo>
                  <a:lnTo>
                    <a:pt x="5715000" y="5716778"/>
                  </a:lnTo>
                  <a:lnTo>
                    <a:pt x="0" y="5716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30" b="0"/>
              </a:stretch>
            </a:blip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2178653" y="7207034"/>
            <a:ext cx="14072511" cy="2309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Dr sc. Marina Odalović, redovni profesor</a:t>
            </a: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Univerzitet u Beogradu – Farmaceutski fakultet</a:t>
            </a: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modalovic@pharmacy.bg.ac.rs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"/>
              <a:ext cx="21945600" cy="21533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8640"/>
                </a:lnSpc>
              </a:pPr>
              <a:r>
                <a:rPr lang="en-US" sz="7200">
                  <a:solidFill>
                    <a:srgbClr val="42445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Ciljevi zdravstvenih sistema u svetu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05840" y="3401844"/>
            <a:ext cx="16831694" cy="641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b="true" sz="4339">
                <a:solidFill>
                  <a:srgbClr val="000000"/>
                </a:solidFill>
                <a:latin typeface="Georgia Bold"/>
                <a:ea typeface="Georgia Bold"/>
                <a:cs typeface="Georgia Bold"/>
                <a:sym typeface="Georgia Bold"/>
              </a:rPr>
              <a:t>zdravlje</a:t>
            </a: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kako na nivou celokupne populacije, tako i na nivou pojedinca ili unutar pojedinačnih socio-ekonomskih grupa;</a:t>
            </a:r>
          </a:p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b="true" sz="4339">
                <a:solidFill>
                  <a:srgbClr val="000000"/>
                </a:solidFill>
                <a:latin typeface="Georgia Bold"/>
                <a:ea typeface="Georgia Bold"/>
                <a:cs typeface="Georgia Bold"/>
                <a:sym typeface="Georgia Bold"/>
              </a:rPr>
              <a:t>socijalna i finansijska zaštita stanovništva od troškova</a:t>
            </a: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povezanih za zdravljem;</a:t>
            </a:r>
          </a:p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orijentisanost </a:t>
            </a:r>
            <a:r>
              <a:rPr lang="en-US" b="true" sz="4339">
                <a:solidFill>
                  <a:srgbClr val="000000"/>
                </a:solidFill>
                <a:latin typeface="Georgia Bold"/>
                <a:ea typeface="Georgia Bold"/>
                <a:cs typeface="Georgia Bold"/>
                <a:sym typeface="Georgia Bold"/>
              </a:rPr>
              <a:t>ka pacijentu</a:t>
            </a: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i </a:t>
            </a:r>
            <a:r>
              <a:rPr lang="en-US" b="true" sz="4339">
                <a:solidFill>
                  <a:srgbClr val="000000"/>
                </a:solidFill>
                <a:latin typeface="Georgia Bold"/>
                <a:ea typeface="Georgia Bold"/>
                <a:cs typeface="Georgia Bold"/>
                <a:sym typeface="Georgia Bold"/>
              </a:rPr>
              <a:t>održivost</a:t>
            </a: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– danas; </a:t>
            </a:r>
            <a:r>
              <a:rPr lang="en-US" b="true" sz="4339" i="true">
                <a:solidFill>
                  <a:srgbClr val="000000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person centered care </a:t>
            </a: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– SZO (2016), </a:t>
            </a:r>
            <a:r>
              <a:rPr lang="en-US" sz="4339" i="true">
                <a:solidFill>
                  <a:srgbClr val="000000"/>
                </a:solidFill>
                <a:latin typeface="Georgia Italics"/>
                <a:ea typeface="Georgia Italics"/>
                <a:cs typeface="Georgia Italics"/>
                <a:sym typeface="Georgia Italics"/>
              </a:rPr>
              <a:t>pristup zdravstvenoj zaštiti gde jedinstvene vrednosti, preferencije i ciljevi pojedinaca vode sve odluke u ZZ, tretirajući ih kao ravnopravne partnere, a ne samo kao pacijente.</a:t>
            </a:r>
          </a:p>
          <a:p>
            <a:pPr algn="l" marL="1266698" indent="-633349" lvl="1">
              <a:lnSpc>
                <a:spcPts val="5207"/>
              </a:lnSpc>
              <a:buFont typeface="Arial"/>
              <a:buChar char="•"/>
            </a:pPr>
            <a:r>
              <a:rPr lang="en-US" b="true" sz="4339">
                <a:solidFill>
                  <a:srgbClr val="000000"/>
                </a:solidFill>
                <a:latin typeface="Georgia Bold"/>
                <a:ea typeface="Georgia Bold"/>
                <a:cs typeface="Georgia Bold"/>
                <a:sym typeface="Georgia Bold"/>
              </a:rPr>
              <a:t>efikasnost</a:t>
            </a:r>
            <a:r>
              <a:rPr lang="en-US" sz="433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zdravstvenog sistema</a:t>
            </a:r>
          </a:p>
          <a:p>
            <a:pPr algn="l" marL="1266698" indent="-633349" lvl="1">
              <a:lnSpc>
                <a:spcPts val="5207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14400" y="1715024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424456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Zdravstvena politika (1)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738492" y="3325463"/>
            <a:ext cx="16543668" cy="6728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64006" indent="-532003" lvl="1">
              <a:lnSpc>
                <a:spcPts val="420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Šta je „Politika”?</a:t>
            </a:r>
          </a:p>
          <a:p>
            <a:pPr algn="l" marL="1064006" indent="-532003" lvl="1">
              <a:lnSpc>
                <a:spcPts val="4200"/>
              </a:lnSpc>
            </a:pPr>
          </a:p>
          <a:p>
            <a:pPr algn="just" marL="1064006" indent="-532003" lvl="1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Politika predstavlja </a:t>
            </a:r>
            <a:r>
              <a:rPr lang="en-US" sz="35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skup odluka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vlade i drugih institucija definisanih kroz </a:t>
            </a:r>
            <a:r>
              <a:rPr lang="en-US" sz="35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zakone, uredbe, procedure, akcije, podsticaje, dobre prakse 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sl. </a:t>
            </a:r>
          </a:p>
          <a:p>
            <a:pPr algn="just" marL="1064006" indent="-532003" lvl="1">
              <a:lnSpc>
                <a:spcPts val="4200"/>
              </a:lnSpc>
            </a:pPr>
          </a:p>
          <a:p>
            <a:pPr algn="just" marL="1064006" indent="-532003" lvl="1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Političke odluke se često manifestuju i vidu alokacije resursa. </a:t>
            </a:r>
          </a:p>
          <a:p>
            <a:pPr algn="just" marL="1064006" indent="-532003" lvl="1">
              <a:lnSpc>
                <a:spcPts val="4200"/>
              </a:lnSpc>
            </a:pPr>
          </a:p>
          <a:p>
            <a:pPr algn="just" marL="1064006" indent="-532003" lvl="1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zdravlje mogu uticati politike u mnogim različitim sektorima. Na primer, politike u oblasti saobraćaja mogu podstaći fizičku aktivnost (kreiranje uslova prilagođenih pešacima i biciklima); politike u školama mogu poboljšati nutritivni sadržaj školskih obroka, i sl.</a:t>
            </a:r>
          </a:p>
          <a:p>
            <a:pPr algn="l" marL="1064006" indent="-532003" lvl="1">
              <a:lnSpc>
                <a:spcPts val="4200"/>
              </a:lnSpc>
            </a:pPr>
          </a:p>
          <a:p>
            <a:pPr algn="r" marL="1064006" indent="-532003" lvl="1">
              <a:lnSpc>
                <a:spcPts val="4200"/>
              </a:lnSpc>
            </a:pPr>
            <a:r>
              <a:rPr lang="en-US" sz="3500" i="true">
                <a:solidFill>
                  <a:srgbClr val="000000"/>
                </a:solidFill>
                <a:latin typeface="Georgia Italics"/>
                <a:ea typeface="Georgia Italics"/>
                <a:cs typeface="Georgia Italics"/>
                <a:sym typeface="Georgia Italics"/>
              </a:rPr>
              <a:t>https://www.cdc.gov/policy/analysis/process/docs/policyDefinition.pdf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647052" y="931316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21945600" cy="21437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424456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Zdravstvena politika (2)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26528" y="2794759"/>
            <a:ext cx="16687676" cy="6718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962660" indent="-481330" lvl="1">
              <a:lnSpc>
                <a:spcPts val="3696"/>
              </a:lnSpc>
              <a:buFont typeface="Arial"/>
              <a:buChar char="•"/>
            </a:pPr>
            <a:r>
              <a:rPr lang="en-US" sz="308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Propisi koji regulišu ekonomske odnose između pacijenata, osiguravača i pružalaca zdravstvenih usluga.</a:t>
            </a:r>
          </a:p>
          <a:p>
            <a:pPr algn="just" marL="962660" indent="-481330" lvl="1">
              <a:lnSpc>
                <a:spcPts val="3696"/>
              </a:lnSpc>
            </a:pPr>
          </a:p>
          <a:p>
            <a:pPr algn="just" marL="962660" indent="-481330" lvl="1">
              <a:lnSpc>
                <a:spcPts val="3696"/>
              </a:lnSpc>
            </a:pPr>
            <a:r>
              <a:rPr lang="en-US" sz="30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Razvoj različitih nacionalnih zdravstvenih politika uslovljen je razlikama u:</a:t>
            </a:r>
          </a:p>
          <a:p>
            <a:pPr algn="just" marL="962660" indent="-481330" lvl="1">
              <a:lnSpc>
                <a:spcPts val="3696"/>
              </a:lnSpc>
            </a:pPr>
          </a:p>
          <a:p>
            <a:pPr algn="just" marL="962660" indent="-481330" lvl="1">
              <a:lnSpc>
                <a:spcPts val="3696"/>
              </a:lnSpc>
              <a:buFont typeface="Arial"/>
              <a:buChar char="•"/>
            </a:pPr>
            <a:r>
              <a:rPr lang="en-US" sz="30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vodećim političkim ideologijama i političkim kulturama;</a:t>
            </a:r>
          </a:p>
          <a:p>
            <a:pPr algn="just" marL="962660" indent="-481330" lvl="1">
              <a:lnSpc>
                <a:spcPts val="3696"/>
              </a:lnSpc>
              <a:buFont typeface="Arial"/>
              <a:buChar char="•"/>
            </a:pPr>
            <a:r>
              <a:rPr lang="en-US" sz="30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levičarska ili desničarska politička orjentacija;</a:t>
            </a:r>
          </a:p>
          <a:p>
            <a:pPr algn="just" marL="962660" indent="-481330" lvl="1">
              <a:lnSpc>
                <a:spcPts val="3696"/>
              </a:lnSpc>
              <a:buFont typeface="Arial"/>
              <a:buChar char="•"/>
            </a:pPr>
            <a:r>
              <a:rPr lang="en-US" sz="30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društvenim strukturama i klasnim odnosima;</a:t>
            </a:r>
          </a:p>
          <a:p>
            <a:pPr algn="just" marL="962660" indent="-481330" lvl="1">
              <a:lnSpc>
                <a:spcPts val="3696"/>
              </a:lnSpc>
              <a:buFont typeface="Arial"/>
              <a:buChar char="•"/>
            </a:pPr>
            <a:r>
              <a:rPr lang="en-US" sz="30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državnim tradicijama i državnoj strukturi;</a:t>
            </a:r>
          </a:p>
          <a:p>
            <a:pPr algn="just" marL="962660" indent="-481330" lvl="1">
              <a:lnSpc>
                <a:spcPts val="3696"/>
              </a:lnSpc>
              <a:buFont typeface="Arial"/>
              <a:buChar char="•"/>
            </a:pPr>
            <a:r>
              <a:rPr lang="en-US" sz="30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nacionalnim političkim institucija; </a:t>
            </a:r>
          </a:p>
          <a:p>
            <a:pPr algn="just" marL="962660" indent="-481330" lvl="1">
              <a:lnSpc>
                <a:spcPts val="3696"/>
              </a:lnSpc>
              <a:buFont typeface="Arial"/>
              <a:buChar char="•"/>
            </a:pPr>
            <a:r>
              <a:rPr lang="en-US" sz="30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profesionalna dominacije, tj. da li zdravstvena profesija kao struka kvalifikovana za pružanje zdravstvenih usluga može svoju profesionalnu ekspertizu iskorititi za ostvarenje političke moći da dominira odlukama zdravstvene politike.</a:t>
            </a:r>
          </a:p>
          <a:p>
            <a:pPr algn="just" marL="962660" indent="-481330" lvl="1">
              <a:lnSpc>
                <a:spcPts val="3696"/>
              </a:lnSpc>
            </a:pPr>
          </a:p>
          <a:p>
            <a:pPr algn="r" marL="962660" indent="-481330" lvl="1">
              <a:lnSpc>
                <a:spcPts val="3696"/>
              </a:lnSpc>
            </a:pPr>
            <a:r>
              <a:rPr lang="en-US" sz="3080" i="true">
                <a:solidFill>
                  <a:srgbClr val="000000"/>
                </a:solidFill>
                <a:latin typeface="Georgia Italics"/>
                <a:ea typeface="Georgia Italics"/>
                <a:cs typeface="Georgia Italics"/>
                <a:sym typeface="Georgia Italics"/>
              </a:rPr>
              <a:t>E.M. Immergut, in </a:t>
            </a:r>
            <a:r>
              <a:rPr lang="en-US" sz="3080" i="true" u="sng">
                <a:solidFill>
                  <a:srgbClr val="67AFBD"/>
                </a:solidFill>
                <a:latin typeface="Georgia Italics"/>
                <a:ea typeface="Georgia Italics"/>
                <a:cs typeface="Georgia Italics"/>
                <a:sym typeface="Georgia Italics"/>
                <a:hlinkClick r:id="rId4" tooltip="https://www.sciencedirect.com/referencework/9780080430768/international-encyclopedia-of-the-social-and-behavioral-sciences"/>
              </a:rPr>
              <a:t>International Encyclopedia of the Social &amp; Behavioral Sciences</a:t>
            </a:r>
            <a:r>
              <a:rPr lang="en-US" sz="3080" i="true">
                <a:solidFill>
                  <a:srgbClr val="000000"/>
                </a:solidFill>
                <a:latin typeface="Georgia Italics"/>
                <a:ea typeface="Georgia Italics"/>
                <a:cs typeface="Georgia Italics"/>
                <a:sym typeface="Georgia Italics"/>
              </a:rPr>
              <a:t>, 2001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550393"/>
            <a:ext cx="18288000" cy="126654"/>
            <a:chOff x="0" y="0"/>
            <a:chExt cx="24384000" cy="1688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68910"/>
            </a:xfrm>
            <a:custGeom>
              <a:avLst/>
              <a:gdLst/>
              <a:ahLst/>
              <a:cxnLst/>
              <a:rect r="r" b="b" t="t" l="l"/>
              <a:pathLst>
                <a:path h="16891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891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466134"/>
            <a:chOff x="0" y="0"/>
            <a:chExt cx="24384000" cy="621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621538"/>
            </a:xfrm>
            <a:custGeom>
              <a:avLst/>
              <a:gdLst/>
              <a:ahLst/>
              <a:cxnLst/>
              <a:rect r="r" b="b" t="t" l="l"/>
              <a:pathLst>
                <a:path h="62153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21538"/>
                  </a:lnTo>
                  <a:lnTo>
                    <a:pt x="0" y="621538"/>
                  </a:lnTo>
                  <a:close/>
                </a:path>
              </a:pathLst>
            </a:custGeom>
            <a:solidFill>
              <a:srgbClr val="42445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" y="462563"/>
            <a:ext cx="18288000" cy="137208"/>
            <a:chOff x="0" y="0"/>
            <a:chExt cx="24384000" cy="182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82880"/>
            </a:xfrm>
            <a:custGeom>
              <a:avLst/>
              <a:gdLst/>
              <a:ahLst/>
              <a:cxnLst/>
              <a:rect r="r" b="b" t="t" l="l"/>
              <a:pathLst>
                <a:path h="18288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20371" y="540534"/>
            <a:ext cx="7467638" cy="136674"/>
            <a:chOff x="0" y="0"/>
            <a:chExt cx="9956851" cy="182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56800" cy="182245"/>
            </a:xfrm>
            <a:custGeom>
              <a:avLst/>
              <a:gdLst/>
              <a:ahLst/>
              <a:cxnLst/>
              <a:rect r="r" b="b" t="t" l="l"/>
              <a:pathLst>
                <a:path h="182245" w="9956800">
                  <a:moveTo>
                    <a:pt x="0" y="182245"/>
                  </a:moveTo>
                  <a:lnTo>
                    <a:pt x="9956800" y="182245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820400" y="660378"/>
            <a:ext cx="7467600" cy="270139"/>
            <a:chOff x="0" y="0"/>
            <a:chExt cx="9956800" cy="3601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56800" cy="360172"/>
            </a:xfrm>
            <a:custGeom>
              <a:avLst/>
              <a:gdLst/>
              <a:ahLst/>
              <a:cxnLst/>
              <a:rect r="r" b="b" t="t" l="l"/>
              <a:pathLst>
                <a:path h="360172" w="9956800">
                  <a:moveTo>
                    <a:pt x="0" y="360172"/>
                  </a:moveTo>
                  <a:lnTo>
                    <a:pt x="9956800" y="360172"/>
                  </a:lnTo>
                  <a:lnTo>
                    <a:pt x="9956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086">
                <a:alpha val="24706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69928" y="-3000"/>
            <a:ext cx="115252" cy="932974"/>
            <a:chOff x="0" y="0"/>
            <a:chExt cx="153670" cy="12439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670" cy="1243965"/>
            </a:xfrm>
            <a:custGeom>
              <a:avLst/>
              <a:gdLst/>
              <a:ahLst/>
              <a:cxnLst/>
              <a:rect r="r" b="b" t="t" l="l"/>
              <a:pathLst>
                <a:path h="1243965" w="153670">
                  <a:moveTo>
                    <a:pt x="0" y="0"/>
                  </a:moveTo>
                  <a:lnTo>
                    <a:pt x="153670" y="0"/>
                  </a:lnTo>
                  <a:lnTo>
                    <a:pt x="153670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8088966" y="-3000"/>
            <a:ext cx="54864" cy="932974"/>
            <a:chOff x="0" y="0"/>
            <a:chExt cx="73152" cy="1243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42353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8050856" y="-3000"/>
            <a:ext cx="18288" cy="932974"/>
            <a:chOff x="0" y="0"/>
            <a:chExt cx="24384" cy="12439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" cy="1243965"/>
            </a:xfrm>
            <a:custGeom>
              <a:avLst/>
              <a:gdLst/>
              <a:ahLst/>
              <a:cxnLst/>
              <a:rect r="r" b="b" t="t" l="l"/>
              <a:pathLst>
                <a:path h="1243965" w="24384">
                  <a:moveTo>
                    <a:pt x="0" y="0"/>
                  </a:moveTo>
                  <a:lnTo>
                    <a:pt x="24384" y="0"/>
                  </a:lnTo>
                  <a:lnTo>
                    <a:pt x="24384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7950844" y="-3000"/>
            <a:ext cx="54864" cy="932974"/>
            <a:chOff x="0" y="0"/>
            <a:chExt cx="73152" cy="12439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52" cy="1243965"/>
            </a:xfrm>
            <a:custGeom>
              <a:avLst/>
              <a:gdLst/>
              <a:ahLst/>
              <a:cxnLst/>
              <a:rect r="r" b="b" t="t" l="l"/>
              <a:pathLst>
                <a:path h="1243965" w="73152">
                  <a:moveTo>
                    <a:pt x="0" y="0"/>
                  </a:moveTo>
                  <a:lnTo>
                    <a:pt x="73152" y="0"/>
                  </a:lnTo>
                  <a:lnTo>
                    <a:pt x="73152" y="1243965"/>
                  </a:lnTo>
                  <a:lnTo>
                    <a:pt x="0" y="1243965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831352" y="572"/>
            <a:ext cx="109728" cy="878091"/>
            <a:chOff x="0" y="0"/>
            <a:chExt cx="146304" cy="11707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6304" cy="1170813"/>
            </a:xfrm>
            <a:custGeom>
              <a:avLst/>
              <a:gdLst/>
              <a:ahLst/>
              <a:cxnLst/>
              <a:rect r="r" b="b" t="t" l="l"/>
              <a:pathLst>
                <a:path h="1170813" w="146304">
                  <a:moveTo>
                    <a:pt x="0" y="0"/>
                  </a:moveTo>
                  <a:lnTo>
                    <a:pt x="146304" y="0"/>
                  </a:lnTo>
                  <a:lnTo>
                    <a:pt x="14630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746951" y="572"/>
            <a:ext cx="18288" cy="878091"/>
            <a:chOff x="0" y="0"/>
            <a:chExt cx="24384" cy="11707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384" cy="1170813"/>
            </a:xfrm>
            <a:custGeom>
              <a:avLst/>
              <a:gdLst/>
              <a:ahLst/>
              <a:cxnLst/>
              <a:rect r="r" b="b" t="t" l="l"/>
              <a:pathLst>
                <a:path h="1170813" w="24384">
                  <a:moveTo>
                    <a:pt x="0" y="0"/>
                  </a:moveTo>
                  <a:lnTo>
                    <a:pt x="24384" y="0"/>
                  </a:lnTo>
                  <a:lnTo>
                    <a:pt x="24384" y="1170813"/>
                  </a:lnTo>
                  <a:lnTo>
                    <a:pt x="0" y="1170813"/>
                  </a:lnTo>
                  <a:close/>
                </a:path>
              </a:pathLst>
            </a:custGeom>
            <a:solidFill>
              <a:srgbClr val="FFFFFF">
                <a:alpha val="9020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35088" y="1255452"/>
            <a:ext cx="16459200" cy="1600695"/>
            <a:chOff x="0" y="0"/>
            <a:chExt cx="21945600" cy="21342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945600" cy="2134259"/>
            </a:xfrm>
            <a:custGeom>
              <a:avLst/>
              <a:gdLst/>
              <a:ahLst/>
              <a:cxnLst/>
              <a:rect r="r" b="b" t="t" l="l"/>
              <a:pathLst>
                <a:path h="213425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34259"/>
                  </a:lnTo>
                  <a:lnTo>
                    <a:pt x="0" y="213425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0355" r="0" b="-150355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"/>
              <a:ext cx="21945600" cy="21533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8640"/>
                </a:lnSpc>
              </a:pPr>
              <a:r>
                <a:rPr lang="en-US" sz="7200" b="true">
                  <a:solidFill>
                    <a:srgbClr val="424456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Zdravstveni menadžment – </a:t>
              </a:r>
            </a:p>
            <a:p>
              <a:pPr algn="l">
                <a:lnSpc>
                  <a:spcPts val="8640"/>
                </a:lnSpc>
              </a:pPr>
              <a:r>
                <a:rPr lang="en-US" sz="7200" b="true">
                  <a:solidFill>
                    <a:srgbClr val="424456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Upravljanje zdravstvenim sistemom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170546" y="3128420"/>
            <a:ext cx="16276320" cy="6709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570736" indent="-785368" lvl="1">
              <a:lnSpc>
                <a:spcPts val="6719"/>
              </a:lnSpc>
              <a:buFont typeface="Arial"/>
              <a:buChar char="•"/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Podrška, koordinacija i usmeravanje zdravstvenih ustanova ka efektivnom i efikasnom pružanju zdravstvenih usluga. </a:t>
            </a:r>
          </a:p>
          <a:p>
            <a:pPr algn="l" marL="1570736" indent="-785368" lvl="1">
              <a:lnSpc>
                <a:spcPts val="6719"/>
              </a:lnSpc>
            </a:pPr>
          </a:p>
          <a:p>
            <a:pPr algn="l" marL="1570736" indent="-785368" lvl="1">
              <a:lnSpc>
                <a:spcPts val="6719"/>
              </a:lnSpc>
            </a:pPr>
            <a:r>
              <a:rPr lang="en-US" sz="5599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Uloge – odgovornosti – funkcije zdr. menadžera na različitim nivoima zdravstvenog sistema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DAHQHpKi1rI</dc:identifier>
  <dcterms:modified xsi:type="dcterms:W3CDTF">2011-08-01T06:04:30Z</dcterms:modified>
  <cp:revision>1</cp:revision>
  <dc:title>Presentation.pptx</dc:title>
</cp:coreProperties>
</file>